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32"/>
  </p:notesMasterIdLst>
  <p:handoutMasterIdLst>
    <p:handoutMasterId r:id="rId33"/>
  </p:handoutMasterIdLst>
  <p:sldIdLst>
    <p:sldId id="269" r:id="rId6"/>
    <p:sldId id="270" r:id="rId7"/>
    <p:sldId id="272" r:id="rId8"/>
    <p:sldId id="278" r:id="rId9"/>
    <p:sldId id="271" r:id="rId10"/>
    <p:sldId id="280" r:id="rId11"/>
    <p:sldId id="273" r:id="rId12"/>
    <p:sldId id="281" r:id="rId13"/>
    <p:sldId id="282" r:id="rId14"/>
    <p:sldId id="298" r:id="rId15"/>
    <p:sldId id="274" r:id="rId16"/>
    <p:sldId id="297" r:id="rId17"/>
    <p:sldId id="284" r:id="rId18"/>
    <p:sldId id="286" r:id="rId19"/>
    <p:sldId id="287" r:id="rId20"/>
    <p:sldId id="288" r:id="rId21"/>
    <p:sldId id="289" r:id="rId22"/>
    <p:sldId id="290" r:id="rId23"/>
    <p:sldId id="291" r:id="rId24"/>
    <p:sldId id="292" r:id="rId25"/>
    <p:sldId id="293" r:id="rId26"/>
    <p:sldId id="294" r:id="rId27"/>
    <p:sldId id="295" r:id="rId28"/>
    <p:sldId id="296" r:id="rId29"/>
    <p:sldId id="275" r:id="rId30"/>
    <p:sldId id="27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151B"/>
    <a:srgbClr val="F1482D"/>
    <a:srgbClr val="E7EFA6"/>
    <a:srgbClr val="C4D821"/>
    <a:srgbClr val="FCD107"/>
    <a:srgbClr val="F5891D"/>
    <a:srgbClr val="C3D821"/>
    <a:srgbClr val="F6A14C"/>
    <a:srgbClr val="FFFEFE"/>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84185" autoAdjust="0"/>
  </p:normalViewPr>
  <p:slideViewPr>
    <p:cSldViewPr>
      <p:cViewPr>
        <p:scale>
          <a:sx n="100" d="100"/>
          <a:sy n="100" d="100"/>
        </p:scale>
        <p:origin x="1056" y="-11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1480656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dirty="0">
                <a:solidFill>
                  <a:srgbClr val="D1D5DB"/>
                </a:solidFill>
                <a:effectLst/>
                <a:latin typeface="Söhne"/>
              </a:rPr>
              <a:t>Pace: Speaking too quickly or too slowly can impact how well a message is received. Finding the right pace for a particular situation is key to being an effective communicator.</a:t>
            </a:r>
          </a:p>
          <a:p>
            <a:pPr algn="l">
              <a:buFont typeface="Arial" panose="020B0604020202020204" pitchFamily="34" charset="0"/>
              <a:buChar char="•"/>
            </a:pPr>
            <a:r>
              <a:rPr lang="en-GB" b="0" i="0" dirty="0">
                <a:solidFill>
                  <a:srgbClr val="D1D5DB"/>
                </a:solidFill>
                <a:effectLst/>
                <a:latin typeface="Söhne"/>
              </a:rPr>
              <a:t>Pitch: A person's pitch can convey emotions such as excitement, anger, or sadness. Using the right pitch can help to emphasise a message or connect with an audience.</a:t>
            </a:r>
          </a:p>
          <a:p>
            <a:pPr algn="l">
              <a:buFont typeface="Arial" panose="020B0604020202020204" pitchFamily="34" charset="0"/>
              <a:buChar char="•"/>
            </a:pPr>
            <a:r>
              <a:rPr lang="en-GB" b="0" i="0" dirty="0">
                <a:solidFill>
                  <a:srgbClr val="D1D5DB"/>
                </a:solidFill>
                <a:effectLst/>
                <a:latin typeface="Söhne"/>
              </a:rPr>
              <a:t>Tone: The tone of a person's voice can convey different attitudes, such as confidence, friendliness, or sarcasm. Being able to use the right tone in a given situation can help to build rapport with listeners.</a:t>
            </a:r>
          </a:p>
          <a:p>
            <a:pPr algn="l">
              <a:buFont typeface="Arial" panose="020B0604020202020204" pitchFamily="34" charset="0"/>
              <a:buChar char="•"/>
            </a:pPr>
            <a:r>
              <a:rPr lang="en-GB" b="0" i="0" dirty="0">
                <a:solidFill>
                  <a:srgbClr val="D1D5DB"/>
                </a:solidFill>
                <a:effectLst/>
                <a:latin typeface="Söhne"/>
              </a:rPr>
              <a:t>Pause: Sometimes, taking a deliberate break in speech can help to emphasise a point or allow listeners time to process information. Knowing when and how to use pauses can help to make a message more effective.</a:t>
            </a:r>
          </a:p>
          <a:p>
            <a:pPr algn="l"/>
            <a:r>
              <a:rPr lang="en-GB" b="0" i="0" dirty="0">
                <a:solidFill>
                  <a:srgbClr val="D1D5DB"/>
                </a:solidFill>
                <a:effectLst/>
                <a:latin typeface="Söhne"/>
              </a:rPr>
              <a:t>Finally, explain that by understanding and using these elements effectively, speakers can become more skilled at communicating their ideas to others. This can lead to better relationships, more effective teamwork, and greater success in both personal and professional settings.</a:t>
            </a:r>
          </a:p>
          <a:p>
            <a:endParaRPr lang="en-GB" dirty="0"/>
          </a:p>
          <a:p>
            <a:endParaRPr lang="en-GB" dirty="0"/>
          </a:p>
          <a:p>
            <a:pPr algn="l"/>
            <a:r>
              <a:rPr lang="en-GB" b="0" i="0" dirty="0">
                <a:solidFill>
                  <a:srgbClr val="D1D5DB"/>
                </a:solidFill>
                <a:effectLst/>
                <a:latin typeface="Söhne"/>
              </a:rPr>
              <a:t>Here’s a teaching activity to explain the difference between pace, pitch, tone, and pause in speech:</a:t>
            </a:r>
          </a:p>
          <a:p>
            <a:pPr algn="l">
              <a:buFont typeface="+mj-lt"/>
              <a:buAutoNum type="arabicPeriod"/>
            </a:pPr>
            <a:r>
              <a:rPr lang="en-GB" b="0" i="0" dirty="0">
                <a:solidFill>
                  <a:srgbClr val="D1D5DB"/>
                </a:solidFill>
                <a:effectLst/>
                <a:latin typeface="Söhne"/>
              </a:rPr>
              <a:t>Warm-up activity: Start the lesson by having learners participate in a group activity. Ask them to pair up and take turns telling a short story to their partner. Instruct the listeners to pay attention to how the speaker's voice changes during the story.</a:t>
            </a:r>
          </a:p>
          <a:p>
            <a:pPr algn="l">
              <a:buFont typeface="+mj-lt"/>
              <a:buAutoNum type="arabicPeriod"/>
            </a:pPr>
            <a:r>
              <a:rPr lang="en-GB" b="0" i="0" dirty="0">
                <a:solidFill>
                  <a:srgbClr val="D1D5DB"/>
                </a:solidFill>
                <a:effectLst/>
                <a:latin typeface="Söhne"/>
              </a:rPr>
              <a:t>Introduction: Introduce the concepts of pace, pitch, tone, and pause in speech. Define each term and explain how they relate to effective communication.</a:t>
            </a:r>
          </a:p>
          <a:p>
            <a:pPr algn="l">
              <a:buFont typeface="+mj-lt"/>
              <a:buAutoNum type="arabicPeriod"/>
            </a:pPr>
            <a:r>
              <a:rPr lang="en-GB" b="0" i="0" dirty="0">
                <a:solidFill>
                  <a:srgbClr val="D1D5DB"/>
                </a:solidFill>
                <a:effectLst/>
                <a:latin typeface="Söhne"/>
              </a:rPr>
              <a:t>Pace: Explain how pace refers to the speed at which a person speaks. Provide examples of situations where speaking too quickly or too slowly could impact how a message is received. Have learners practise speaking at different paces by reading aloud from a passage at varying speeds.</a:t>
            </a:r>
          </a:p>
          <a:p>
            <a:pPr algn="l">
              <a:buFont typeface="+mj-lt"/>
              <a:buAutoNum type="arabicPeriod"/>
            </a:pPr>
            <a:r>
              <a:rPr lang="en-GB" b="0" i="0" dirty="0">
                <a:solidFill>
                  <a:srgbClr val="D1D5DB"/>
                </a:solidFill>
                <a:effectLst/>
                <a:latin typeface="Söhne"/>
              </a:rPr>
              <a:t>Pitch: Explain how pitch refers to the highness or lowness of a person's voice. Provide examples of situations where speaking with a high or low pitch could impact how a message is received. Have learners practise changing the pitch of their voice by singing a short song or reading a passage aloud while changing the pitch of their voice.</a:t>
            </a:r>
          </a:p>
          <a:p>
            <a:pPr algn="l">
              <a:buFont typeface="+mj-lt"/>
              <a:buAutoNum type="arabicPeriod"/>
            </a:pPr>
            <a:r>
              <a:rPr lang="en-GB" b="0" i="0" dirty="0">
                <a:solidFill>
                  <a:srgbClr val="D1D5DB"/>
                </a:solidFill>
                <a:effectLst/>
                <a:latin typeface="Söhne"/>
              </a:rPr>
              <a:t>Tone: Explain how tone refers to the attitude or emotion conveyed by a person's voice. Provide examples of situations where speaking with a positive or negative tone could impact how a message is received. Have learners practise speaking with different tones by reading a passage aloud while focusing on conveying different emotions.</a:t>
            </a:r>
          </a:p>
          <a:p>
            <a:pPr algn="l">
              <a:buFont typeface="+mj-lt"/>
              <a:buAutoNum type="arabicPeriod"/>
            </a:pPr>
            <a:r>
              <a:rPr lang="en-GB" b="0" i="0" dirty="0">
                <a:solidFill>
                  <a:srgbClr val="D1D5DB"/>
                </a:solidFill>
                <a:effectLst/>
                <a:latin typeface="Söhne"/>
              </a:rPr>
              <a:t>Pause: Explain how a pause is a deliberate break in speech. Provide examples of situations where a pause could be used effectively, such as to emphasise a point or allow time for a listener to process information. Have learners practise using pauses by reading a passage aloud and deliberately pausing at certain points.</a:t>
            </a:r>
          </a:p>
          <a:p>
            <a:pPr algn="l">
              <a:buFont typeface="+mj-lt"/>
              <a:buAutoNum type="arabicPeriod"/>
            </a:pPr>
            <a:r>
              <a:rPr lang="en-GB" b="0" i="0" dirty="0">
                <a:solidFill>
                  <a:srgbClr val="D1D5DB"/>
                </a:solidFill>
                <a:effectLst/>
                <a:latin typeface="Söhne"/>
              </a:rPr>
              <a:t>Recap and reflection: Learners reflect on what they learned about pace, pitch, tone, and pause in speech. Ask them to share a time when they noticed someone using one of these elements effectively or ineffectively in their communication. Encourage them to think about how they can use these elements to improve their own communication skills.</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2431014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D1D5DB"/>
                </a:solidFill>
                <a:effectLst/>
                <a:latin typeface="Söhne"/>
              </a:rPr>
              <a:t>After defining each term, explain how each element relates to effective communication. For example, you could say:</a:t>
            </a:r>
          </a:p>
          <a:p>
            <a:pPr algn="l">
              <a:buFont typeface="Arial" panose="020B0604020202020204" pitchFamily="34" charset="0"/>
              <a:buChar char="•"/>
            </a:pPr>
            <a:r>
              <a:rPr lang="en-GB" b="0" i="0" dirty="0">
                <a:solidFill>
                  <a:srgbClr val="D1D5DB"/>
                </a:solidFill>
                <a:effectLst/>
                <a:latin typeface="Söhne"/>
              </a:rPr>
              <a:t>Pace: Speaking too quickly or too slowly can impact how well a message is received. Finding the right pace for a particular situation is key to being an effective communicator.</a:t>
            </a:r>
          </a:p>
          <a:p>
            <a:pPr algn="l">
              <a:buFont typeface="Arial" panose="020B0604020202020204" pitchFamily="34" charset="0"/>
              <a:buChar char="•"/>
            </a:pPr>
            <a:r>
              <a:rPr lang="en-GB" b="0" i="0" dirty="0">
                <a:solidFill>
                  <a:srgbClr val="D1D5DB"/>
                </a:solidFill>
                <a:effectLst/>
                <a:latin typeface="Söhne"/>
              </a:rPr>
              <a:t>Pitch: A person's pitch can convey emotions such as excitement, anger, or sadness. Using the right pitch can help to emphasise a message or connect with an audience.</a:t>
            </a:r>
          </a:p>
          <a:p>
            <a:pPr algn="l">
              <a:buFont typeface="Arial" panose="020B0604020202020204" pitchFamily="34" charset="0"/>
              <a:buChar char="•"/>
            </a:pPr>
            <a:r>
              <a:rPr lang="en-GB" b="0" i="0" dirty="0">
                <a:solidFill>
                  <a:srgbClr val="D1D5DB"/>
                </a:solidFill>
                <a:effectLst/>
                <a:latin typeface="Söhne"/>
              </a:rPr>
              <a:t>Tone: The tone of a person's voice can convey different attitudes, such as confidence, friendliness, or sarcasm. Being able to use the right tone in a given situation can help to build rapport with listeners.</a:t>
            </a:r>
          </a:p>
          <a:p>
            <a:pPr algn="l">
              <a:buFont typeface="Arial" panose="020B0604020202020204" pitchFamily="34" charset="0"/>
              <a:buChar char="•"/>
            </a:pPr>
            <a:r>
              <a:rPr lang="en-GB" b="0" i="0" dirty="0">
                <a:solidFill>
                  <a:srgbClr val="D1D5DB"/>
                </a:solidFill>
                <a:effectLst/>
                <a:latin typeface="Söhne"/>
              </a:rPr>
              <a:t>Pause: Sometimes, taking a deliberate break in speech can help to emphasise a point or allow listeners time to process information. Knowing when and how to use pauses can help to make a message more effective.</a:t>
            </a:r>
          </a:p>
          <a:p>
            <a:pPr algn="l"/>
            <a:r>
              <a:rPr lang="en-GB" b="0" i="0" dirty="0">
                <a:solidFill>
                  <a:srgbClr val="D1D5DB"/>
                </a:solidFill>
                <a:effectLst/>
                <a:latin typeface="Söhne"/>
              </a:rPr>
              <a:t>Finally, explain that by understanding and using these elements effectively, speakers can become more skilled at communicating their ideas to others. This can lead to better relationships, more effective teamwork, and greater success in both personal and professional settings.</a:t>
            </a:r>
          </a:p>
          <a:p>
            <a:endParaRPr lang="en-GB" dirty="0"/>
          </a:p>
          <a:p>
            <a:endParaRPr lang="en-GB" dirty="0"/>
          </a:p>
          <a:p>
            <a:pPr algn="l"/>
            <a:r>
              <a:rPr lang="en-GB" b="0" i="0" dirty="0">
                <a:solidFill>
                  <a:srgbClr val="D1D5DB"/>
                </a:solidFill>
                <a:effectLst/>
                <a:latin typeface="Söhne"/>
              </a:rPr>
              <a:t>Here’s a teaching activity to explain the difference between pace, pitch, tone, and pause in speech:</a:t>
            </a:r>
          </a:p>
          <a:p>
            <a:pPr algn="l">
              <a:buFont typeface="+mj-lt"/>
              <a:buAutoNum type="arabicPeriod"/>
            </a:pPr>
            <a:r>
              <a:rPr lang="en-GB" b="0" i="0" dirty="0">
                <a:solidFill>
                  <a:srgbClr val="D1D5DB"/>
                </a:solidFill>
                <a:effectLst/>
                <a:latin typeface="Söhne"/>
              </a:rPr>
              <a:t>Warm-up activity: Start the lesson by having learners participate in a group activity. Ask them to pair up and take turns telling a short story to their partner. Instruct the listeners to pay attention to how the speaker's voice changes during the story.</a:t>
            </a:r>
          </a:p>
          <a:p>
            <a:pPr algn="l">
              <a:buFont typeface="+mj-lt"/>
              <a:buAutoNum type="arabicPeriod"/>
            </a:pPr>
            <a:r>
              <a:rPr lang="en-GB" b="0" i="0" dirty="0">
                <a:solidFill>
                  <a:srgbClr val="D1D5DB"/>
                </a:solidFill>
                <a:effectLst/>
                <a:latin typeface="Söhne"/>
              </a:rPr>
              <a:t>Introduction: Introduce the concepts of pace, pitch, tone, and pause in speech. Define each term and explain how they relate to effective communication.</a:t>
            </a:r>
          </a:p>
          <a:p>
            <a:pPr algn="l">
              <a:buFont typeface="+mj-lt"/>
              <a:buAutoNum type="arabicPeriod"/>
            </a:pPr>
            <a:r>
              <a:rPr lang="en-GB" b="0" i="0" dirty="0">
                <a:solidFill>
                  <a:srgbClr val="D1D5DB"/>
                </a:solidFill>
                <a:effectLst/>
                <a:latin typeface="Söhne"/>
              </a:rPr>
              <a:t>Pace: Explain how pace refers to the speed at which a person speaks. Provide examples of situations where speaking too quickly or too slowly could impact how a message is received. Have learners practise speaking at different paces by reading aloud from a passage at varying speeds.</a:t>
            </a:r>
          </a:p>
          <a:p>
            <a:pPr algn="l">
              <a:buFont typeface="+mj-lt"/>
              <a:buAutoNum type="arabicPeriod"/>
            </a:pPr>
            <a:r>
              <a:rPr lang="en-GB" b="0" i="0" dirty="0">
                <a:solidFill>
                  <a:srgbClr val="D1D5DB"/>
                </a:solidFill>
                <a:effectLst/>
                <a:latin typeface="Söhne"/>
              </a:rPr>
              <a:t>Pitch: Explain how pitch refers to the highness or lowness of a person's voice. Provide examples of situations where speaking with a high or low pitch could impact how a message is received. Have learners practise changing the pitch of their voice by singing a short song or reading a passage aloud while changing the pitch of their voice.</a:t>
            </a:r>
          </a:p>
          <a:p>
            <a:pPr algn="l">
              <a:buFont typeface="+mj-lt"/>
              <a:buAutoNum type="arabicPeriod"/>
            </a:pPr>
            <a:r>
              <a:rPr lang="en-GB" b="0" i="0" dirty="0">
                <a:solidFill>
                  <a:srgbClr val="D1D5DB"/>
                </a:solidFill>
                <a:effectLst/>
                <a:latin typeface="Söhne"/>
              </a:rPr>
              <a:t>Tone: Explain how tone refers to the attitude or emotion conveyed by a person's voice. Provide examples of situations where speaking with a positive or negative tone could impact how a message is received. Have learners practise speaking with different tones by reading a passage aloud while focusing on conveying different emotions.</a:t>
            </a:r>
          </a:p>
          <a:p>
            <a:pPr algn="l">
              <a:buFont typeface="+mj-lt"/>
              <a:buAutoNum type="arabicPeriod"/>
            </a:pPr>
            <a:r>
              <a:rPr lang="en-GB" b="0" i="0" dirty="0">
                <a:solidFill>
                  <a:srgbClr val="D1D5DB"/>
                </a:solidFill>
                <a:effectLst/>
                <a:latin typeface="Söhne"/>
              </a:rPr>
              <a:t>Pause: Explain how a pause is a deliberate break in speech. Provide examples of situations where a pause could be used effectively, such as to emphasise a point or allow time for a listener to process information. Have learners practise using pauses by reading a passage aloud and deliberately pausing at certain points.</a:t>
            </a:r>
          </a:p>
          <a:p>
            <a:pPr algn="l">
              <a:buFont typeface="+mj-lt"/>
              <a:buAutoNum type="arabicPeriod"/>
            </a:pPr>
            <a:r>
              <a:rPr lang="en-GB" b="0" i="0" dirty="0">
                <a:solidFill>
                  <a:srgbClr val="D1D5DB"/>
                </a:solidFill>
                <a:effectLst/>
                <a:latin typeface="Söhne"/>
              </a:rPr>
              <a:t>Recap and reflection: Learners reflect on what they learned about pace, pitch, tone, and pause in speech. Ask them to share a time when they noticed someone using one of these elements effectively or ineffectively in their communication. Encourage them to think about how they can use these elements to improve their own communication skills.</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1788373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177531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also point out that speaking too slowly or quickly can affect the time-keeping of the talk. </a:t>
            </a:r>
            <a:br>
              <a:rPr lang="en-GB" dirty="0"/>
            </a:br>
            <a:endParaRPr lang="en-GB" dirty="0"/>
          </a:p>
          <a:p>
            <a:r>
              <a:rPr lang="en-GB" b="1" i="1" dirty="0"/>
              <a:t>Challenge questions: take answers from the group, but here are some ideas you might want to guide them towards.</a:t>
            </a:r>
          </a:p>
          <a:p>
            <a:endParaRPr lang="en-GB" dirty="0"/>
          </a:p>
          <a:p>
            <a:pPr marL="228600" indent="-228600" algn="l">
              <a:buFont typeface="+mj-lt"/>
              <a:buAutoNum type="arabicPeriod"/>
            </a:pPr>
            <a:r>
              <a:rPr lang="en-GB" b="0" i="0" dirty="0">
                <a:solidFill>
                  <a:srgbClr val="D1D5DB"/>
                </a:solidFill>
                <a:effectLst/>
                <a:latin typeface="Söhne"/>
              </a:rPr>
              <a:t>Slowing down your pace is an effective way to create emphasis on a particular word or phrase. This can be particularly effective when you are introducing a new idea or concept, or when you are making a key point. By slowing down, you can build anticipation and emphasise the importance of what you are saying. Conversely, speeding up your pace can also create emphasis. This can be effective when you are trying to convey urgency or excitement, or when you are transitioning from one point to another. By speeding up, you can create a sense of momentum and energy that can engage the audience.</a:t>
            </a:r>
          </a:p>
          <a:p>
            <a:pPr marL="228600" indent="-228600" algn="l">
              <a:buFont typeface="+mj-lt"/>
              <a:buAutoNum type="arabicPeriod"/>
            </a:pPr>
            <a:r>
              <a:rPr lang="en-GB" b="0" i="0" dirty="0">
                <a:solidFill>
                  <a:srgbClr val="D1D5DB"/>
                </a:solidFill>
                <a:effectLst/>
                <a:latin typeface="Söhne"/>
              </a:rPr>
              <a:t>Fast pace: When we speak quickly, our tone tends to be more energetic and enthusiastic. This can convey a sense of excitement or urgency. However, speaking too quickly can also create a sense of anxiety or nervousness. Speaking slowly can create a more relaxed and thoughtful tone, which can be effective when we are trying to convey a sense of calm or introspection. However, speaking too slowly can also create a sense of boredom or disinterest.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b="0" i="0" dirty="0">
                <a:solidFill>
                  <a:srgbClr val="D1D5DB"/>
                </a:solidFill>
                <a:effectLst/>
                <a:latin typeface="Söhne"/>
              </a:rPr>
              <a:t>Practise: Practise speaking at a comfortable pace, and gradually increase your speed as you become more comfortable. Record yourself speaking and listen back to identify areas where you may be speaking too fast or too slow. Focus on breathing: Your breathing can have a significant impact on your speaking pace. Take deep breaths before speaking and try to maintain a steady rhythm of breathing throughout your talk. This can help you to control your pace and avoid speaking too quickly. Use vocal exercises: Vocal exercises, such as tongue twisters, can help you to develop better control over your speaking pace. Practise these exercises regularly to improve your diction and pacing.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b="0" i="0" dirty="0">
              <a:solidFill>
                <a:srgbClr val="D1D5DB"/>
              </a:solidFill>
              <a:effectLst/>
              <a:latin typeface="Söhne"/>
            </a:endParaRPr>
          </a:p>
          <a:p>
            <a:pPr marL="228600" indent="-228600" algn="l">
              <a:buFont typeface="+mj-lt"/>
              <a:buAutoNum type="arabicPeriod"/>
            </a:pPr>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1692367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ysClr val="windowText" lastClr="000000"/>
                </a:solidFill>
              </a:rPr>
              <a:t>You can use this resource in any way suited to you and your learners – for example, you can practise using pitch with each sentence to create the tone listed, or experiment with creating your own sentences. </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3979954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don't know." (honest, unsure)</a:t>
            </a:r>
          </a:p>
          <a:p>
            <a:r>
              <a:rPr lang="en-GB" dirty="0"/>
              <a:t>"I don't know!" (surprised, curious)</a:t>
            </a:r>
          </a:p>
          <a:p>
            <a:r>
              <a:rPr lang="en-GB" dirty="0"/>
              <a:t>"I don't know</a:t>
            </a:r>
            <a:r>
              <a:rPr lang="en-GB"/>
              <a:t>?" (sceptical, </a:t>
            </a:r>
            <a:r>
              <a:rPr lang="en-GB" dirty="0"/>
              <a:t>questioning)</a:t>
            </a:r>
          </a:p>
          <a:p>
            <a:r>
              <a:rPr lang="en-GB" dirty="0"/>
              <a:t>"I don't know..." (thoughtful, contemplative)</a:t>
            </a:r>
          </a:p>
          <a:p>
            <a:r>
              <a:rPr lang="en-GB" dirty="0"/>
              <a:t>"I don't know." (dismissive, uninterested)</a:t>
            </a:r>
          </a:p>
          <a:p>
            <a:r>
              <a:rPr lang="en-GB" dirty="0"/>
              <a:t>"I don't know." (defensive, frustrated)</a:t>
            </a:r>
          </a:p>
          <a:p>
            <a:endParaRPr lang="en-GB" dirty="0"/>
          </a:p>
          <a:p>
            <a:pPr algn="l">
              <a:buFont typeface="Arial" panose="020B0604020202020204" pitchFamily="34" charset="0"/>
              <a:buNone/>
            </a:pPr>
            <a:r>
              <a:rPr lang="en-GB" b="0" i="0" dirty="0">
                <a:solidFill>
                  <a:srgbClr val="D1D5DB"/>
                </a:solidFill>
                <a:effectLst/>
                <a:latin typeface="Söhne"/>
              </a:rPr>
              <a:t>"I love you!" (enthusiastic, joyful)</a:t>
            </a:r>
          </a:p>
          <a:p>
            <a:pPr algn="l">
              <a:buFont typeface="Arial" panose="020B0604020202020204" pitchFamily="34" charset="0"/>
              <a:buNone/>
            </a:pPr>
            <a:r>
              <a:rPr lang="en-GB" b="0" i="0" dirty="0">
                <a:solidFill>
                  <a:srgbClr val="D1D5DB"/>
                </a:solidFill>
                <a:effectLst/>
                <a:latin typeface="Söhne"/>
              </a:rPr>
              <a:t>"I love you?" (doubtful, questioning)</a:t>
            </a:r>
          </a:p>
          <a:p>
            <a:pPr algn="l">
              <a:buFont typeface="Arial" panose="020B0604020202020204" pitchFamily="34" charset="0"/>
              <a:buNone/>
            </a:pPr>
            <a:r>
              <a:rPr lang="en-GB" b="0" i="0" dirty="0">
                <a:solidFill>
                  <a:srgbClr val="D1D5DB"/>
                </a:solidFill>
                <a:effectLst/>
                <a:latin typeface="Söhne"/>
              </a:rPr>
              <a:t>"I love you." (simple, straightforward)</a:t>
            </a:r>
          </a:p>
          <a:p>
            <a:pPr algn="l">
              <a:buFont typeface="Arial" panose="020B0604020202020204" pitchFamily="34" charset="0"/>
              <a:buNone/>
            </a:pPr>
            <a:r>
              <a:rPr lang="en-GB" b="0" i="0" dirty="0">
                <a:solidFill>
                  <a:srgbClr val="D1D5DB"/>
                </a:solidFill>
                <a:effectLst/>
                <a:latin typeface="Söhne"/>
              </a:rPr>
              <a:t>"I love you..." (thoughtful, reflective)</a:t>
            </a:r>
          </a:p>
          <a:p>
            <a:pPr algn="l">
              <a:buFont typeface="Arial" panose="020B0604020202020204" pitchFamily="34" charset="0"/>
              <a:buNone/>
            </a:pPr>
            <a:r>
              <a:rPr lang="en-GB" b="0" i="0" dirty="0">
                <a:solidFill>
                  <a:srgbClr val="D1D5DB"/>
                </a:solidFill>
                <a:effectLst/>
                <a:latin typeface="Söhne"/>
              </a:rPr>
              <a:t>"I love you." (tentative, uncertain)</a:t>
            </a:r>
          </a:p>
          <a:p>
            <a:pPr algn="l">
              <a:buFont typeface="Arial" panose="020B0604020202020204" pitchFamily="34" charset="0"/>
              <a:buNone/>
            </a:pPr>
            <a:r>
              <a:rPr lang="en-GB" b="0" i="0" dirty="0">
                <a:solidFill>
                  <a:srgbClr val="D1D5DB"/>
                </a:solidFill>
                <a:effectLst/>
                <a:latin typeface="Söhne"/>
              </a:rPr>
              <a:t>"I love you." (sad, resigned)</a:t>
            </a:r>
          </a:p>
          <a:p>
            <a:pPr algn="l">
              <a:buFont typeface="Arial" panose="020B0604020202020204" pitchFamily="34" charset="0"/>
              <a:buNone/>
            </a:pPr>
            <a:r>
              <a:rPr lang="en-GB" b="0" i="0" dirty="0">
                <a:solidFill>
                  <a:srgbClr val="D1D5DB"/>
                </a:solidFill>
                <a:effectLst/>
                <a:latin typeface="Söhne"/>
              </a:rPr>
              <a:t>"I love you." (angry, sarcastic)</a:t>
            </a:r>
          </a:p>
          <a:p>
            <a:pPr algn="l">
              <a:buFont typeface="Arial" panose="020B0604020202020204" pitchFamily="34" charset="0"/>
              <a:buNone/>
            </a:pPr>
            <a:r>
              <a:rPr lang="en-GB" b="0" i="0" dirty="0">
                <a:solidFill>
                  <a:srgbClr val="D1D5DB"/>
                </a:solidFill>
                <a:effectLst/>
                <a:latin typeface="Söhne"/>
              </a:rPr>
              <a:t>"I love </a:t>
            </a:r>
            <a:r>
              <a:rPr lang="en-GB" b="1" i="0" dirty="0">
                <a:solidFill>
                  <a:srgbClr val="D1D5DB"/>
                </a:solidFill>
                <a:effectLst/>
                <a:latin typeface="Söhne"/>
              </a:rPr>
              <a:t>you</a:t>
            </a:r>
            <a:r>
              <a:rPr lang="en-GB" b="0" i="0" dirty="0">
                <a:solidFill>
                  <a:srgbClr val="D1D5DB"/>
                </a:solidFill>
                <a:effectLst/>
                <a:latin typeface="Söhne"/>
              </a:rPr>
              <a:t>!" (romantic, passionate)</a:t>
            </a:r>
            <a:endParaRPr lang="en-GB"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25</a:t>
            </a:fld>
            <a:endParaRPr lang="en-GB"/>
          </a:p>
        </p:txBody>
      </p:sp>
    </p:spTree>
    <p:extLst>
      <p:ext uri="{BB962C8B-B14F-4D97-AF65-F5344CB8AC3E}">
        <p14:creationId xmlns:p14="http://schemas.microsoft.com/office/powerpoint/2010/main" val="2708773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will revisit this for Sections 2/3</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26</a:t>
            </a:fld>
            <a:endParaRPr lang="en-GB"/>
          </a:p>
        </p:txBody>
      </p:sp>
    </p:spTree>
    <p:extLst>
      <p:ext uri="{BB962C8B-B14F-4D97-AF65-F5344CB8AC3E}">
        <p14:creationId xmlns:p14="http://schemas.microsoft.com/office/powerpoint/2010/main" val="8224564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ESB-RES-C174 L1G2-Speech to Connect-1.5-PPT-Delivery your talk p1</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ESB-RES-C174 L1G2-Speech to Connect-1.5-PPT-Delivery your talk p1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ESB-RES-C174 L1G2-Speech to Connect-1.5-PPT-Delivery your talk p1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ESB-RES-C174 L1G2-Speech to Connect-1.5-PPT-Delivery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ESB-RES-C174 L1G2-Speech to Connect-1.5-PPT-Delivery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ESB-RES-C174 L1G2-Speech to Connect-1.5-PPT-Delivery your talk p1</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ESB-RES-C174 L1G2-Speech to Connect-1.5-PPT-Delivery your talk p1</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ESB-RES-C174 L1G2-Speech to Connect-1.5-PPT-Delivery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ESB-RES-C174 L1G2-Speech to Connect-1.5-PPT-Delivery your talk p1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ESB-RES-C174 L1G2-Speech to Connect-1.5-PPT-Delivery your talk p1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ESB-RES-C174 L1G2-Speech to Connect-1.5-PPT-Delivery your talk p1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ESB-RES-C174 L1G2-Speech to Connect-1.5-PPT-Delivery your talk p1</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ESB-RES-C174 L1G2-Speech to Connect-1.5-PPT-Delivery your talk p1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ESB-RES-C174 L1G2-Speech to Connect-1.5-PPT-Delivery your talk p1</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ESB-RES-C174 L1G2-Speech to Connect-1.5-PPT-Delivery your talk p1</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ESB-RES-C174 L1G2-Speech to Connect-1.5-PPT-Delivery your talk p1</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9.xml"/><Relationship Id="rId4" Type="http://schemas.openxmlformats.org/officeDocument/2006/relationships/slide" Target="slide16.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1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slide" Target="slide12.xml"/></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video" Target="https://www.youtube.com/embed/8S0FDjFBj8o?feature=oembed" TargetMode="External"/><Relationship Id="rId1" Type="http://schemas.openxmlformats.org/officeDocument/2006/relationships/video" Target="https://www.youtube.com/embed/N2QZM7azGoA?feature=oembed" TargetMode="Externa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youtu.be/hnpQrMqDoqE" TargetMode="External"/><Relationship Id="rId7" Type="http://schemas.openxmlformats.org/officeDocument/2006/relationships/image" Target="../media/image7.png"/><Relationship Id="rId12"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Delivering your talk – part 1</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Know strategies for using a variety of pace, pitch, tone, and pause for effect </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i="1" dirty="0"/>
          </a:p>
          <a:p>
            <a:pPr marL="285750" indent="-285750">
              <a:buFont typeface="Arial" panose="020B0604020202020204" pitchFamily="34" charset="0"/>
              <a:buChar char="•"/>
            </a:pPr>
            <a:r>
              <a:rPr lang="en-GB" sz="1600" i="1" dirty="0"/>
              <a:t>Defined the difference between pace, pitch, tone, and pause</a:t>
            </a:r>
          </a:p>
          <a:p>
            <a:pPr marL="285750" indent="-285750">
              <a:buFont typeface="Arial" panose="020B0604020202020204" pitchFamily="34" charset="0"/>
              <a:buChar char="•"/>
            </a:pPr>
            <a:r>
              <a:rPr lang="en-GB" sz="1600" i="1" dirty="0"/>
              <a:t>Explored the effect of changing the pace of speech</a:t>
            </a:r>
          </a:p>
          <a:p>
            <a:pPr marL="285750" indent="-285750">
              <a:buFont typeface="Arial" panose="020B0604020202020204" pitchFamily="34" charset="0"/>
              <a:buChar char="•"/>
            </a:pPr>
            <a:r>
              <a:rPr lang="en-GB" sz="1600" i="1" dirty="0"/>
              <a:t>Explored the effect of changing the pitch of speech</a:t>
            </a:r>
          </a:p>
          <a:p>
            <a:pPr marL="285750" indent="-285750">
              <a:buFont typeface="Arial" panose="020B0604020202020204" pitchFamily="34" charset="0"/>
              <a:buChar char="•"/>
            </a:pPr>
            <a:r>
              <a:rPr lang="en-GB" sz="1600" i="1" dirty="0"/>
              <a:t>Explored the effect of changing the tone of speech</a:t>
            </a:r>
          </a:p>
          <a:p>
            <a:pPr marL="285750" indent="-285750">
              <a:buFont typeface="Arial" panose="020B0604020202020204" pitchFamily="34" charset="0"/>
              <a:buChar char="•"/>
            </a:pPr>
            <a:r>
              <a:rPr lang="en-GB" sz="1600" i="1" dirty="0"/>
              <a:t>Explore the effect of adding pauses in your speech</a:t>
            </a:r>
          </a:p>
          <a:p>
            <a:pPr marL="285750" indent="-285750">
              <a:buFont typeface="Arial" panose="020B0604020202020204" pitchFamily="34" charset="0"/>
              <a:buChar char="•"/>
            </a:pPr>
            <a:r>
              <a:rPr lang="en-GB" sz="1600" i="1" dirty="0"/>
              <a:t>Considered how you might use this knowledge in your topic talk</a:t>
            </a:r>
          </a:p>
        </p:txBody>
      </p:sp>
      <p:pic>
        <p:nvPicPr>
          <p:cNvPr id="7" name="Picture 6">
            <a:extLst>
              <a:ext uri="{FF2B5EF4-FFF2-40B4-BE49-F238E27FC236}">
                <a16:creationId xmlns:a16="http://schemas.microsoft.com/office/drawing/2014/main" id="{F797FEC2-4DF4-801E-787F-F2A7B9FDC18E}"/>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1C496-12B0-29E0-6E89-857477B92869}"/>
              </a:ext>
            </a:extLst>
          </p:cNvPr>
          <p:cNvSpPr>
            <a:spLocks noGrp="1"/>
          </p:cNvSpPr>
          <p:nvPr>
            <p:ph type="title"/>
          </p:nvPr>
        </p:nvSpPr>
        <p:spPr>
          <a:xfrm>
            <a:off x="395536" y="1094671"/>
            <a:ext cx="7886700" cy="720080"/>
          </a:xfrm>
        </p:spPr>
        <p:txBody>
          <a:bodyPr/>
          <a:lstStyle/>
          <a:p>
            <a:r>
              <a:rPr lang="en-GB" b="1" i="1" dirty="0"/>
              <a:t>Pace and pause game cards</a:t>
            </a:r>
          </a:p>
        </p:txBody>
      </p:sp>
      <p:sp>
        <p:nvSpPr>
          <p:cNvPr id="3" name="Date Placeholder 2">
            <a:extLst>
              <a:ext uri="{FF2B5EF4-FFF2-40B4-BE49-F238E27FC236}">
                <a16:creationId xmlns:a16="http://schemas.microsoft.com/office/drawing/2014/main" id="{22C71021-E1B5-0357-9A9C-1A16028FDE1A}"/>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CD33CFFD-E845-CA4B-6701-2858CC57551B}"/>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3724F6E-F85E-D954-120D-1FD4B954D0A0}"/>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Rectangle 5">
            <a:extLst>
              <a:ext uri="{FF2B5EF4-FFF2-40B4-BE49-F238E27FC236}">
                <a16:creationId xmlns:a16="http://schemas.microsoft.com/office/drawing/2014/main" id="{09CF9F35-7109-695F-09CD-8F2207CDDBC8}"/>
              </a:ext>
            </a:extLst>
          </p:cNvPr>
          <p:cNvSpPr/>
          <p:nvPr/>
        </p:nvSpPr>
        <p:spPr>
          <a:xfrm>
            <a:off x="395536"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a:extLst>
              <a:ext uri="{FF2B5EF4-FFF2-40B4-BE49-F238E27FC236}">
                <a16:creationId xmlns:a16="http://schemas.microsoft.com/office/drawing/2014/main" id="{61BD6C22-7BCC-430F-8A22-BF2BD9C0204C}"/>
              </a:ext>
            </a:extLst>
          </p:cNvPr>
          <p:cNvSpPr/>
          <p:nvPr/>
        </p:nvSpPr>
        <p:spPr>
          <a:xfrm>
            <a:off x="395536" y="4106969"/>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3C3365D2-88E5-8921-7147-902FA3531CCE}"/>
              </a:ext>
            </a:extLst>
          </p:cNvPr>
          <p:cNvSpPr/>
          <p:nvPr/>
        </p:nvSpPr>
        <p:spPr>
          <a:xfrm>
            <a:off x="6261802"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a:extLst>
              <a:ext uri="{FF2B5EF4-FFF2-40B4-BE49-F238E27FC236}">
                <a16:creationId xmlns:a16="http://schemas.microsoft.com/office/drawing/2014/main" id="{33FC8784-D361-50F6-982E-79A7DDBE5A59}"/>
              </a:ext>
            </a:extLst>
          </p:cNvPr>
          <p:cNvSpPr/>
          <p:nvPr/>
        </p:nvSpPr>
        <p:spPr>
          <a:xfrm>
            <a:off x="6261802" y="4106968"/>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a:extLst>
              <a:ext uri="{FF2B5EF4-FFF2-40B4-BE49-F238E27FC236}">
                <a16:creationId xmlns:a16="http://schemas.microsoft.com/office/drawing/2014/main" id="{57BEBD75-13CF-57EF-44D6-BFD0EB49EFCF}"/>
              </a:ext>
            </a:extLst>
          </p:cNvPr>
          <p:cNvSpPr/>
          <p:nvPr/>
        </p:nvSpPr>
        <p:spPr>
          <a:xfrm>
            <a:off x="3328338" y="1814751"/>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a:extLst>
              <a:ext uri="{FF2B5EF4-FFF2-40B4-BE49-F238E27FC236}">
                <a16:creationId xmlns:a16="http://schemas.microsoft.com/office/drawing/2014/main" id="{27193AC6-349F-BC09-63F5-D5A10855AF74}"/>
              </a:ext>
            </a:extLst>
          </p:cNvPr>
          <p:cNvSpPr/>
          <p:nvPr/>
        </p:nvSpPr>
        <p:spPr>
          <a:xfrm>
            <a:off x="3331595" y="4127685"/>
            <a:ext cx="2160240" cy="21183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a:extLst>
              <a:ext uri="{FF2B5EF4-FFF2-40B4-BE49-F238E27FC236}">
                <a16:creationId xmlns:a16="http://schemas.microsoft.com/office/drawing/2014/main" id="{A16AD57D-FEBA-4007-B0BE-3456690B4A8C}"/>
              </a:ext>
            </a:extLst>
          </p:cNvPr>
          <p:cNvSpPr/>
          <p:nvPr/>
        </p:nvSpPr>
        <p:spPr>
          <a:xfrm>
            <a:off x="1009176" y="2128871"/>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1</a:t>
            </a:r>
          </a:p>
        </p:txBody>
      </p:sp>
      <p:sp>
        <p:nvSpPr>
          <p:cNvPr id="13" name="Rectangle 12">
            <a:extLst>
              <a:ext uri="{FF2B5EF4-FFF2-40B4-BE49-F238E27FC236}">
                <a16:creationId xmlns:a16="http://schemas.microsoft.com/office/drawing/2014/main" id="{A6BCF621-B5AF-E701-7021-671881520BD8}"/>
              </a:ext>
            </a:extLst>
          </p:cNvPr>
          <p:cNvSpPr/>
          <p:nvPr/>
        </p:nvSpPr>
        <p:spPr>
          <a:xfrm>
            <a:off x="3954810" y="2128871"/>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2</a:t>
            </a:r>
          </a:p>
        </p:txBody>
      </p:sp>
      <p:sp>
        <p:nvSpPr>
          <p:cNvPr id="14" name="Rectangle 13">
            <a:extLst>
              <a:ext uri="{FF2B5EF4-FFF2-40B4-BE49-F238E27FC236}">
                <a16:creationId xmlns:a16="http://schemas.microsoft.com/office/drawing/2014/main" id="{A6E5E336-3306-3696-A519-D5DB5A0FD735}"/>
              </a:ext>
            </a:extLst>
          </p:cNvPr>
          <p:cNvSpPr/>
          <p:nvPr/>
        </p:nvSpPr>
        <p:spPr>
          <a:xfrm>
            <a:off x="6875442" y="2150628"/>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3</a:t>
            </a:r>
          </a:p>
        </p:txBody>
      </p:sp>
      <p:sp>
        <p:nvSpPr>
          <p:cNvPr id="15" name="Rectangle 14">
            <a:extLst>
              <a:ext uri="{FF2B5EF4-FFF2-40B4-BE49-F238E27FC236}">
                <a16:creationId xmlns:a16="http://schemas.microsoft.com/office/drawing/2014/main" id="{4D1D4AF5-C89A-CB79-DBCA-C5B5D8C16BD5}"/>
              </a:ext>
            </a:extLst>
          </p:cNvPr>
          <p:cNvSpPr/>
          <p:nvPr/>
        </p:nvSpPr>
        <p:spPr>
          <a:xfrm>
            <a:off x="1009176" y="4410550"/>
            <a:ext cx="932960" cy="1446550"/>
          </a:xfrm>
          <a:prstGeom prst="rect">
            <a:avLst/>
          </a:prstGeom>
          <a:noFill/>
        </p:spPr>
        <p:txBody>
          <a:bodyPr wrap="square" lIns="91440" tIns="45720" rIns="91440" bIns="45720">
            <a:spAutoFit/>
          </a:bodyPr>
          <a:lstStyle/>
          <a:p>
            <a:pPr algn="ctr"/>
            <a:r>
              <a:rPr lang="en-US" sz="8800" b="1" dirty="0">
                <a:ln w="12700">
                  <a:solidFill>
                    <a:sysClr val="windowText" lastClr="000000"/>
                  </a:solidFill>
                  <a:prstDash val="solid"/>
                </a:ln>
                <a:solidFill>
                  <a:srgbClr val="F1482D"/>
                </a:solidFill>
                <a:effectLst>
                  <a:outerShdw dist="38100" dir="2640000" algn="bl" rotWithShape="0">
                    <a:schemeClr val="tx2">
                      <a:lumMod val="75000"/>
                    </a:schemeClr>
                  </a:outerShdw>
                </a:effectLst>
              </a:rPr>
              <a:t>4</a:t>
            </a:r>
          </a:p>
        </p:txBody>
      </p:sp>
      <p:pic>
        <p:nvPicPr>
          <p:cNvPr id="19" name="Picture 18">
            <a:extLst>
              <a:ext uri="{FF2B5EF4-FFF2-40B4-BE49-F238E27FC236}">
                <a16:creationId xmlns:a16="http://schemas.microsoft.com/office/drawing/2014/main" id="{F32A146B-E1CA-7C0B-0194-3083D3550283}"/>
              </a:ext>
            </a:extLst>
          </p:cNvPr>
          <p:cNvPicPr>
            <a:picLocks noChangeAspect="1"/>
          </p:cNvPicPr>
          <p:nvPr/>
        </p:nvPicPr>
        <p:blipFill>
          <a:blip r:embed="rId2"/>
          <a:stretch>
            <a:fillRect/>
          </a:stretch>
        </p:blipFill>
        <p:spPr>
          <a:xfrm>
            <a:off x="3732183" y="4580332"/>
            <a:ext cx="1352550" cy="1171575"/>
          </a:xfrm>
          <a:prstGeom prst="rect">
            <a:avLst/>
          </a:prstGeom>
        </p:spPr>
      </p:pic>
      <p:pic>
        <p:nvPicPr>
          <p:cNvPr id="21" name="Picture 20">
            <a:extLst>
              <a:ext uri="{FF2B5EF4-FFF2-40B4-BE49-F238E27FC236}">
                <a16:creationId xmlns:a16="http://schemas.microsoft.com/office/drawing/2014/main" id="{1A9879C3-3C65-4CEF-E9B6-30E96D38D437}"/>
              </a:ext>
            </a:extLst>
          </p:cNvPr>
          <p:cNvPicPr>
            <a:picLocks noChangeAspect="1"/>
          </p:cNvPicPr>
          <p:nvPr/>
        </p:nvPicPr>
        <p:blipFill>
          <a:blip r:embed="rId3"/>
          <a:stretch>
            <a:fillRect/>
          </a:stretch>
        </p:blipFill>
        <p:spPr>
          <a:xfrm>
            <a:off x="6804248" y="4653136"/>
            <a:ext cx="1254494" cy="1016299"/>
          </a:xfrm>
          <a:prstGeom prst="rect">
            <a:avLst/>
          </a:prstGeom>
        </p:spPr>
      </p:pic>
      <p:pic>
        <p:nvPicPr>
          <p:cNvPr id="16" name="Picture 15">
            <a:extLst>
              <a:ext uri="{FF2B5EF4-FFF2-40B4-BE49-F238E27FC236}">
                <a16:creationId xmlns:a16="http://schemas.microsoft.com/office/drawing/2014/main" id="{8C9C6374-1827-AC43-AE16-455539E14EFB}"/>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720257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7390C66-792A-6765-A4A5-E4E32EA305EA}"/>
              </a:ext>
            </a:extLst>
          </p:cNvPr>
          <p:cNvPicPr>
            <a:picLocks noChangeAspect="1"/>
          </p:cNvPicPr>
          <p:nvPr/>
        </p:nvPicPr>
        <p:blipFill>
          <a:blip r:embed="rId2"/>
          <a:stretch>
            <a:fillRect/>
          </a:stretch>
        </p:blipFill>
        <p:spPr>
          <a:xfrm>
            <a:off x="7598918" y="3626925"/>
            <a:ext cx="1195861" cy="2536884"/>
          </a:xfrm>
          <a:prstGeom prst="rect">
            <a:avLst/>
          </a:prstGeom>
        </p:spPr>
      </p:pic>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980728"/>
            <a:ext cx="7886700" cy="720080"/>
          </a:xfrm>
        </p:spPr>
        <p:txBody>
          <a:bodyPr/>
          <a:lstStyle/>
          <a:p>
            <a:r>
              <a:rPr lang="en-GB" b="1" i="1" dirty="0"/>
              <a:t>Pitch and tone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8" name="TextBox 7">
            <a:extLst>
              <a:ext uri="{FF2B5EF4-FFF2-40B4-BE49-F238E27FC236}">
                <a16:creationId xmlns:a16="http://schemas.microsoft.com/office/drawing/2014/main" id="{CCED4D6F-9267-0CD1-3CF5-B8A856E025BC}"/>
              </a:ext>
            </a:extLst>
          </p:cNvPr>
          <p:cNvSpPr txBox="1"/>
          <p:nvPr/>
        </p:nvSpPr>
        <p:spPr>
          <a:xfrm>
            <a:off x="323528" y="1514120"/>
            <a:ext cx="5318348" cy="646331"/>
          </a:xfrm>
          <a:prstGeom prst="rect">
            <a:avLst/>
          </a:prstGeom>
          <a:noFill/>
        </p:spPr>
        <p:txBody>
          <a:bodyPr wrap="square">
            <a:spAutoFit/>
          </a:bodyPr>
          <a:lstStyle/>
          <a:p>
            <a:r>
              <a:rPr lang="en-GB" i="1" dirty="0">
                <a:solidFill>
                  <a:srgbClr val="E7151B"/>
                </a:solidFill>
              </a:rPr>
              <a:t>The highness or lowness of a person's voice;</a:t>
            </a:r>
            <a:br>
              <a:rPr lang="en-GB" i="1" dirty="0">
                <a:solidFill>
                  <a:srgbClr val="E7151B"/>
                </a:solidFill>
              </a:rPr>
            </a:br>
            <a:r>
              <a:rPr lang="en-GB" i="1" dirty="0">
                <a:solidFill>
                  <a:srgbClr val="E7151B"/>
                </a:solidFill>
              </a:rPr>
              <a:t>The attitude or emotion conveyed by a person's voice.</a:t>
            </a:r>
          </a:p>
        </p:txBody>
      </p:sp>
      <p:pic>
        <p:nvPicPr>
          <p:cNvPr id="10" name="Picture 9">
            <a:extLst>
              <a:ext uri="{FF2B5EF4-FFF2-40B4-BE49-F238E27FC236}">
                <a16:creationId xmlns:a16="http://schemas.microsoft.com/office/drawing/2014/main" id="{F0DBEA47-E1B5-C351-51DD-5C5846DCEF52}"/>
              </a:ext>
            </a:extLst>
          </p:cNvPr>
          <p:cNvPicPr>
            <a:picLocks noChangeAspect="1"/>
          </p:cNvPicPr>
          <p:nvPr/>
        </p:nvPicPr>
        <p:blipFill rotWithShape="1">
          <a:blip r:embed="rId3"/>
          <a:srcRect t="5478" b="2939"/>
          <a:stretch/>
        </p:blipFill>
        <p:spPr>
          <a:xfrm rot="20086317" flipH="1">
            <a:off x="7313117" y="1329171"/>
            <a:ext cx="1323244" cy="1391335"/>
          </a:xfrm>
          <a:prstGeom prst="rect">
            <a:avLst/>
          </a:prstGeom>
        </p:spPr>
      </p:pic>
      <p:sp>
        <p:nvSpPr>
          <p:cNvPr id="11" name="TextBox 10">
            <a:extLst>
              <a:ext uri="{FF2B5EF4-FFF2-40B4-BE49-F238E27FC236}">
                <a16:creationId xmlns:a16="http://schemas.microsoft.com/office/drawing/2014/main" id="{1929357F-708F-3EB8-6ECE-B7CC044FBA01}"/>
              </a:ext>
            </a:extLst>
          </p:cNvPr>
          <p:cNvSpPr txBox="1"/>
          <p:nvPr/>
        </p:nvSpPr>
        <p:spPr>
          <a:xfrm>
            <a:off x="297835" y="2585408"/>
            <a:ext cx="8496944" cy="369332"/>
          </a:xfrm>
          <a:prstGeom prst="rect">
            <a:avLst/>
          </a:prstGeom>
          <a:solidFill>
            <a:srgbClr val="FCD107">
              <a:alpha val="40000"/>
            </a:srgbClr>
          </a:solidFill>
        </p:spPr>
        <p:txBody>
          <a:bodyPr wrap="square" rtlCol="0">
            <a:spAutoFit/>
          </a:bodyPr>
          <a:lstStyle/>
          <a:p>
            <a:pPr algn="ctr"/>
            <a:r>
              <a:rPr lang="en-GB" b="1" i="1" dirty="0"/>
              <a:t>How are pitch and tone linked?</a:t>
            </a:r>
          </a:p>
        </p:txBody>
      </p:sp>
      <p:sp>
        <p:nvSpPr>
          <p:cNvPr id="17" name="TextBox 16">
            <a:extLst>
              <a:ext uri="{FF2B5EF4-FFF2-40B4-BE49-F238E27FC236}">
                <a16:creationId xmlns:a16="http://schemas.microsoft.com/office/drawing/2014/main" id="{FA5AC9AB-B6E9-1FE9-E373-6807C3A02BE2}"/>
              </a:ext>
            </a:extLst>
          </p:cNvPr>
          <p:cNvSpPr txBox="1"/>
          <p:nvPr/>
        </p:nvSpPr>
        <p:spPr>
          <a:xfrm>
            <a:off x="323528" y="3199410"/>
            <a:ext cx="4572000" cy="2677656"/>
          </a:xfrm>
          <a:prstGeom prst="rect">
            <a:avLst/>
          </a:prstGeom>
          <a:solidFill>
            <a:srgbClr val="F6A14C">
              <a:alpha val="40000"/>
            </a:srgbClr>
          </a:solidFill>
        </p:spPr>
        <p:txBody>
          <a:bodyPr wrap="square">
            <a:spAutoFit/>
          </a:bodyPr>
          <a:lstStyle/>
          <a:p>
            <a:r>
              <a:rPr lang="en-GB" sz="1400" b="1" i="1" dirty="0"/>
              <a:t>The pitch of a voice can affect its tone. </a:t>
            </a:r>
          </a:p>
          <a:p>
            <a:r>
              <a:rPr lang="en-GB" sz="1400" dirty="0"/>
              <a:t>For example:</a:t>
            </a:r>
          </a:p>
          <a:p>
            <a:pPr marL="285750" indent="-285750">
              <a:buFont typeface="Arial" panose="020B0604020202020204" pitchFamily="34" charset="0"/>
              <a:buChar char="•"/>
            </a:pPr>
            <a:r>
              <a:rPr lang="en-GB" sz="1400" dirty="0"/>
              <a:t>A high-pitched voice can sound more excited or enthusiastic.</a:t>
            </a:r>
          </a:p>
          <a:p>
            <a:pPr marL="285750" indent="-285750">
              <a:buFont typeface="Arial" panose="020B0604020202020204" pitchFamily="34" charset="0"/>
              <a:buChar char="•"/>
            </a:pPr>
            <a:r>
              <a:rPr lang="en-GB" sz="1400" dirty="0"/>
              <a:t>A low-pitched voice can sound more serious or authoritative.</a:t>
            </a:r>
          </a:p>
          <a:p>
            <a:pPr marL="285750" indent="-285750">
              <a:buFont typeface="Arial" panose="020B0604020202020204" pitchFamily="34" charset="0"/>
              <a:buChar char="•"/>
            </a:pPr>
            <a:r>
              <a:rPr lang="en-GB" sz="1400" dirty="0"/>
              <a:t>Raising the pitch at the end of a sentence can suggest a question or uncertainty.</a:t>
            </a:r>
          </a:p>
          <a:p>
            <a:pPr marL="285750" indent="-285750">
              <a:buFont typeface="Arial" panose="020B0604020202020204" pitchFamily="34" charset="0"/>
              <a:buChar char="•"/>
            </a:pPr>
            <a:r>
              <a:rPr lang="en-GB" sz="1400" dirty="0"/>
              <a:t>Lowering the pitch can indicate a statement </a:t>
            </a:r>
            <a:r>
              <a:rPr lang="en-GB" sz="1400"/>
              <a:t>or assertion.</a:t>
            </a:r>
            <a:endParaRPr lang="en-GB" sz="1400" dirty="0"/>
          </a:p>
          <a:p>
            <a:pPr marL="285750" indent="-285750">
              <a:buFont typeface="Arial" panose="020B0604020202020204" pitchFamily="34" charset="0"/>
              <a:buChar char="•"/>
            </a:pPr>
            <a:r>
              <a:rPr lang="en-GB" sz="1400" dirty="0"/>
              <a:t>A flat pitch, on the other hand, can be neutral and objective.</a:t>
            </a:r>
          </a:p>
        </p:txBody>
      </p:sp>
      <p:sp>
        <p:nvSpPr>
          <p:cNvPr id="20" name="Arrow: Down 19">
            <a:extLst>
              <a:ext uri="{FF2B5EF4-FFF2-40B4-BE49-F238E27FC236}">
                <a16:creationId xmlns:a16="http://schemas.microsoft.com/office/drawing/2014/main" id="{6B3A38F6-1CA4-AACF-2EBA-CAC50EF1A9D7}"/>
              </a:ext>
            </a:extLst>
          </p:cNvPr>
          <p:cNvSpPr/>
          <p:nvPr/>
        </p:nvSpPr>
        <p:spPr>
          <a:xfrm>
            <a:off x="7176141" y="3130864"/>
            <a:ext cx="936105" cy="864472"/>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Down 20">
            <a:extLst>
              <a:ext uri="{FF2B5EF4-FFF2-40B4-BE49-F238E27FC236}">
                <a16:creationId xmlns:a16="http://schemas.microsoft.com/office/drawing/2014/main" id="{829C70FD-EA07-1890-E279-389AECF0D3C7}"/>
              </a:ext>
            </a:extLst>
          </p:cNvPr>
          <p:cNvSpPr/>
          <p:nvPr/>
        </p:nvSpPr>
        <p:spPr>
          <a:xfrm rot="10800000">
            <a:off x="5950446" y="5012801"/>
            <a:ext cx="936104" cy="864471"/>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9" name="Picture 8">
            <a:extLst>
              <a:ext uri="{FF2B5EF4-FFF2-40B4-BE49-F238E27FC236}">
                <a16:creationId xmlns:a16="http://schemas.microsoft.com/office/drawing/2014/main" id="{52013DB2-C483-66AD-8B1E-2E306DFDB1E0}"/>
              </a:ext>
            </a:extLst>
          </p:cNvPr>
          <p:cNvPicPr>
            <a:picLocks noChangeAspect="1"/>
          </p:cNvPicPr>
          <p:nvPr/>
        </p:nvPicPr>
        <p:blipFill>
          <a:blip r:embed="rId4"/>
          <a:stretch>
            <a:fillRect/>
          </a:stretch>
        </p:blipFill>
        <p:spPr>
          <a:xfrm>
            <a:off x="5497860" y="3172689"/>
            <a:ext cx="1195861" cy="1752075"/>
          </a:xfrm>
          <a:prstGeom prst="rect">
            <a:avLst/>
          </a:prstGeom>
        </p:spPr>
      </p:pic>
      <p:pic>
        <p:nvPicPr>
          <p:cNvPr id="6" name="Picture 5">
            <a:extLst>
              <a:ext uri="{FF2B5EF4-FFF2-40B4-BE49-F238E27FC236}">
                <a16:creationId xmlns:a16="http://schemas.microsoft.com/office/drawing/2014/main" id="{AE6C07D2-62D0-3D60-E088-795F2AD40B66}"/>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581025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B444-418A-31FF-DF17-7B9EC4025349}"/>
              </a:ext>
            </a:extLst>
          </p:cNvPr>
          <p:cNvSpPr>
            <a:spLocks noGrp="1"/>
          </p:cNvSpPr>
          <p:nvPr>
            <p:ph type="title"/>
          </p:nvPr>
        </p:nvSpPr>
        <p:spPr>
          <a:xfrm>
            <a:off x="335597" y="1090623"/>
            <a:ext cx="7886700" cy="720080"/>
          </a:xfrm>
        </p:spPr>
        <p:txBody>
          <a:bodyPr/>
          <a:lstStyle/>
          <a:p>
            <a:r>
              <a:rPr lang="en-GB" b="1" i="1" dirty="0"/>
              <a:t>Higher or lower?</a:t>
            </a:r>
          </a:p>
        </p:txBody>
      </p:sp>
      <p:sp>
        <p:nvSpPr>
          <p:cNvPr id="3" name="Date Placeholder 2">
            <a:extLst>
              <a:ext uri="{FF2B5EF4-FFF2-40B4-BE49-F238E27FC236}">
                <a16:creationId xmlns:a16="http://schemas.microsoft.com/office/drawing/2014/main" id="{2D8D8CB5-3BB3-25BF-78B0-73FADDFAA608}"/>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6892B0C6-F758-493E-10F9-CF5C0520882A}"/>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F7D7CCFD-7FFD-4986-DCD3-1AA6E020DC2B}"/>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6" name="TextBox 5">
            <a:hlinkClick r:id="rId3" action="ppaction://hlinksldjump"/>
            <a:extLst>
              <a:ext uri="{FF2B5EF4-FFF2-40B4-BE49-F238E27FC236}">
                <a16:creationId xmlns:a16="http://schemas.microsoft.com/office/drawing/2014/main" id="{79011ABF-D663-02D9-E9F4-1B30288F1533}"/>
              </a:ext>
            </a:extLst>
          </p:cNvPr>
          <p:cNvSpPr txBox="1"/>
          <p:nvPr/>
        </p:nvSpPr>
        <p:spPr>
          <a:xfrm>
            <a:off x="394624" y="1833353"/>
            <a:ext cx="8354752" cy="400110"/>
          </a:xfrm>
          <a:prstGeom prst="rect">
            <a:avLst/>
          </a:prstGeom>
          <a:solidFill>
            <a:srgbClr val="FCD107"/>
          </a:solidFill>
        </p:spPr>
        <p:txBody>
          <a:bodyPr wrap="square">
            <a:spAutoFit/>
          </a:bodyPr>
          <a:lstStyle/>
          <a:p>
            <a:pPr algn="ctr"/>
            <a:r>
              <a:rPr lang="en-GB" sz="2000" b="1" i="1" dirty="0">
                <a:effectLst/>
              </a:rPr>
              <a:t>"I'm so excited to share my ideas with you all today."</a:t>
            </a:r>
            <a:endParaRPr lang="en-GB" sz="2000" b="1" i="1" dirty="0"/>
          </a:p>
        </p:txBody>
      </p:sp>
      <p:sp>
        <p:nvSpPr>
          <p:cNvPr id="7" name="TextBox 6">
            <a:hlinkClick r:id="rId4" action="ppaction://hlinksldjump"/>
            <a:extLst>
              <a:ext uri="{FF2B5EF4-FFF2-40B4-BE49-F238E27FC236}">
                <a16:creationId xmlns:a16="http://schemas.microsoft.com/office/drawing/2014/main" id="{A87FBA84-A36D-7A7A-DB87-C6BF2FE37B2F}"/>
              </a:ext>
            </a:extLst>
          </p:cNvPr>
          <p:cNvSpPr txBox="1"/>
          <p:nvPr/>
        </p:nvSpPr>
        <p:spPr>
          <a:xfrm>
            <a:off x="394624" y="2550962"/>
            <a:ext cx="8354752" cy="400110"/>
          </a:xfrm>
          <a:prstGeom prst="rect">
            <a:avLst/>
          </a:prstGeom>
          <a:solidFill>
            <a:srgbClr val="FCD107"/>
          </a:solidFill>
        </p:spPr>
        <p:txBody>
          <a:bodyPr wrap="square">
            <a:spAutoFit/>
          </a:bodyPr>
          <a:lstStyle/>
          <a:p>
            <a:pPr algn="ctr"/>
            <a:r>
              <a:rPr lang="en-GB" sz="2000" b="1" i="1" dirty="0">
                <a:effectLst/>
              </a:rPr>
              <a:t>"This is a very serious matter that needs to be addressed immediately."</a:t>
            </a:r>
          </a:p>
        </p:txBody>
      </p:sp>
      <p:sp>
        <p:nvSpPr>
          <p:cNvPr id="8" name="TextBox 7">
            <a:hlinkClick r:id="rId5" action="ppaction://hlinksldjump"/>
            <a:extLst>
              <a:ext uri="{FF2B5EF4-FFF2-40B4-BE49-F238E27FC236}">
                <a16:creationId xmlns:a16="http://schemas.microsoft.com/office/drawing/2014/main" id="{432722D8-FAA0-FA09-62F9-F5C569717CF5}"/>
              </a:ext>
            </a:extLst>
          </p:cNvPr>
          <p:cNvSpPr txBox="1"/>
          <p:nvPr/>
        </p:nvSpPr>
        <p:spPr>
          <a:xfrm>
            <a:off x="394624" y="3267848"/>
            <a:ext cx="8354752" cy="400110"/>
          </a:xfrm>
          <a:prstGeom prst="rect">
            <a:avLst/>
          </a:prstGeom>
          <a:solidFill>
            <a:srgbClr val="FCD107"/>
          </a:solidFill>
        </p:spPr>
        <p:txBody>
          <a:bodyPr wrap="square">
            <a:spAutoFit/>
          </a:bodyPr>
          <a:lstStyle/>
          <a:p>
            <a:pPr algn="ctr"/>
            <a:r>
              <a:rPr lang="en-GB" sz="2000" b="1" i="1" dirty="0">
                <a:effectLst/>
              </a:rPr>
              <a:t>“I remember when I was young, things were so different back then.”</a:t>
            </a:r>
          </a:p>
        </p:txBody>
      </p:sp>
      <p:sp>
        <p:nvSpPr>
          <p:cNvPr id="9" name="TextBox 8">
            <a:hlinkClick r:id="rId6" action="ppaction://hlinksldjump"/>
            <a:extLst>
              <a:ext uri="{FF2B5EF4-FFF2-40B4-BE49-F238E27FC236}">
                <a16:creationId xmlns:a16="http://schemas.microsoft.com/office/drawing/2014/main" id="{9091C42D-4EED-7D5A-A757-2435FDECDD2F}"/>
              </a:ext>
            </a:extLst>
          </p:cNvPr>
          <p:cNvSpPr txBox="1"/>
          <p:nvPr/>
        </p:nvSpPr>
        <p:spPr>
          <a:xfrm>
            <a:off x="394624" y="3984734"/>
            <a:ext cx="8354752" cy="400110"/>
          </a:xfrm>
          <a:prstGeom prst="rect">
            <a:avLst/>
          </a:prstGeom>
          <a:solidFill>
            <a:srgbClr val="FCD107"/>
          </a:solidFill>
        </p:spPr>
        <p:txBody>
          <a:bodyPr wrap="square">
            <a:spAutoFit/>
          </a:bodyPr>
          <a:lstStyle/>
          <a:p>
            <a:pPr algn="ctr"/>
            <a:r>
              <a:rPr lang="en-GB" sz="2000" b="1" i="1" dirty="0">
                <a:effectLst/>
              </a:rPr>
              <a:t>"We can do this, together we can achieve anything!"</a:t>
            </a:r>
          </a:p>
        </p:txBody>
      </p:sp>
      <p:sp>
        <p:nvSpPr>
          <p:cNvPr id="10" name="Rectangle 9">
            <a:extLst>
              <a:ext uri="{FF2B5EF4-FFF2-40B4-BE49-F238E27FC236}">
                <a16:creationId xmlns:a16="http://schemas.microsoft.com/office/drawing/2014/main" id="{CC1328FC-B37A-5C71-6F25-2293F874CFD6}"/>
              </a:ext>
            </a:extLst>
          </p:cNvPr>
          <p:cNvSpPr/>
          <p:nvPr/>
        </p:nvSpPr>
        <p:spPr>
          <a:xfrm>
            <a:off x="394624" y="4738435"/>
            <a:ext cx="8354751" cy="900307"/>
          </a:xfrm>
          <a:prstGeom prst="rect">
            <a:avLst/>
          </a:prstGeom>
          <a:solidFill>
            <a:srgbClr val="C4D82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ysClr val="windowText" lastClr="000000"/>
                </a:solidFill>
              </a:rPr>
              <a:t>Use our higher or lower game to practise identifying appropriate pitch for tone. Click a statement to go to its higher or lower page. Click the up arrow for higher, the down arrow for lower; each option will give an example of tone created by this pitch.</a:t>
            </a:r>
          </a:p>
          <a:p>
            <a:pPr algn="ctr"/>
            <a:endParaRPr lang="en-GB" sz="1200" dirty="0">
              <a:solidFill>
                <a:sysClr val="windowText" lastClr="000000"/>
              </a:solidFill>
            </a:endParaRPr>
          </a:p>
        </p:txBody>
      </p:sp>
      <p:pic>
        <p:nvPicPr>
          <p:cNvPr id="11" name="Picture 10">
            <a:extLst>
              <a:ext uri="{FF2B5EF4-FFF2-40B4-BE49-F238E27FC236}">
                <a16:creationId xmlns:a16="http://schemas.microsoft.com/office/drawing/2014/main" id="{F1DCC963-418A-6137-14AC-41869C8B2D66}"/>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20663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52736"/>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"I'm so excited to share my ideas with you all today."</a:t>
            </a:r>
            <a:endParaRPr lang="en-GB" sz="2000" b="1" i="1" dirty="0"/>
          </a:p>
        </p:txBody>
      </p:sp>
      <p:sp>
        <p:nvSpPr>
          <p:cNvPr id="8" name="Arrow: Right 7">
            <a:hlinkClick r:id="rId4" action="ppaction://hlinksldjump"/>
            <a:extLst>
              <a:ext uri="{FF2B5EF4-FFF2-40B4-BE49-F238E27FC236}">
                <a16:creationId xmlns:a16="http://schemas.microsoft.com/office/drawing/2014/main" id="{B95DC4A6-0F2A-F6DE-6288-80D96774AB0A}"/>
              </a:ext>
            </a:extLst>
          </p:cNvPr>
          <p:cNvSpPr/>
          <p:nvPr/>
        </p:nvSpPr>
        <p:spPr>
          <a:xfrm flipH="1">
            <a:off x="7164288" y="53372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a:extLst>
              <a:ext uri="{FF2B5EF4-FFF2-40B4-BE49-F238E27FC236}">
                <a16:creationId xmlns:a16="http://schemas.microsoft.com/office/drawing/2014/main" id="{E0F47148-BA9D-8504-A4E6-B9EA7F14139B}"/>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493349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mj-lt"/>
              </a:rPr>
              <a:t>"I'm so excited to share my ideas with you all today!"</a:t>
            </a:r>
            <a:endParaRPr lang="en-GB" sz="2000" b="1" i="1" dirty="0">
              <a:latin typeface="+mj-lt"/>
            </a:endParaRP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Excited!</a:t>
            </a:r>
          </a:p>
        </p:txBody>
      </p:sp>
      <p:sp>
        <p:nvSpPr>
          <p:cNvPr id="6" name="Arrow: Down 5">
            <a:hlinkClick r:id="rId2" action="ppaction://hlinksldjump"/>
            <a:extLst>
              <a:ext uri="{FF2B5EF4-FFF2-40B4-BE49-F238E27FC236}">
                <a16:creationId xmlns:a16="http://schemas.microsoft.com/office/drawing/2014/main" id="{EDA1A00A-5293-DAEA-3971-321F524E81CD}"/>
              </a:ext>
            </a:extLst>
          </p:cNvPr>
          <p:cNvSpPr/>
          <p:nvPr/>
        </p:nvSpPr>
        <p:spPr>
          <a:xfrm>
            <a:off x="3335582" y="4797152"/>
            <a:ext cx="1217070" cy="89937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4994D245-A25F-F784-8DD3-530659356C11}"/>
              </a:ext>
            </a:extLst>
          </p:cNvPr>
          <p:cNvSpPr/>
          <p:nvPr/>
        </p:nvSpPr>
        <p:spPr>
          <a:xfrm flipH="1">
            <a:off x="6842197"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FC76F0A0-45B9-C390-144D-4915ED8BDA6C}"/>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990861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"I'm so excited to share my ideas with you all today."</a:t>
            </a:r>
            <a:endParaRPr lang="en-GB" sz="2000" b="1" i="1" dirty="0"/>
          </a:p>
        </p:txBody>
      </p:sp>
      <p:sp>
        <p:nvSpPr>
          <p:cNvPr id="8" name="TextBox 7">
            <a:extLst>
              <a:ext uri="{FF2B5EF4-FFF2-40B4-BE49-F238E27FC236}">
                <a16:creationId xmlns:a16="http://schemas.microsoft.com/office/drawing/2014/main" id="{C51C6286-3E02-7248-2A2A-51208FBCECF9}"/>
              </a:ext>
            </a:extLst>
          </p:cNvPr>
          <p:cNvSpPr txBox="1"/>
          <p:nvPr/>
        </p:nvSpPr>
        <p:spPr>
          <a:xfrm>
            <a:off x="863588" y="3602846"/>
            <a:ext cx="3055219" cy="707886"/>
          </a:xfrm>
          <a:prstGeom prst="rect">
            <a:avLst/>
          </a:prstGeom>
          <a:noFill/>
        </p:spPr>
        <p:txBody>
          <a:bodyPr wrap="square" rtlCol="0">
            <a:spAutoFit/>
          </a:bodyPr>
          <a:lstStyle/>
          <a:p>
            <a:pPr algn="ctr"/>
            <a:r>
              <a:rPr lang="en-GB" sz="4000" b="1" i="1" dirty="0"/>
              <a:t>Sarcastic</a:t>
            </a:r>
          </a:p>
        </p:txBody>
      </p:sp>
      <p:sp>
        <p:nvSpPr>
          <p:cNvPr id="7" name="Arrow: Down 6">
            <a:hlinkClick r:id="rId2" action="ppaction://hlinksldjump"/>
            <a:extLst>
              <a:ext uri="{FF2B5EF4-FFF2-40B4-BE49-F238E27FC236}">
                <a16:creationId xmlns:a16="http://schemas.microsoft.com/office/drawing/2014/main" id="{84BC1CC0-8DD8-3BFD-EF48-985717E3C9C8}"/>
              </a:ext>
            </a:extLst>
          </p:cNvPr>
          <p:cNvSpPr/>
          <p:nvPr/>
        </p:nvSpPr>
        <p:spPr>
          <a:xfrm rot="10800000">
            <a:off x="6889753" y="4653136"/>
            <a:ext cx="1543050" cy="1043386"/>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0903130C-B896-FCB7-3EEF-424468D0597B}"/>
              </a:ext>
            </a:extLst>
          </p:cNvPr>
          <p:cNvSpPr/>
          <p:nvPr/>
        </p:nvSpPr>
        <p:spPr>
          <a:xfrm flipH="1">
            <a:off x="978666" y="51804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E916897A-4A11-1C80-5CE8-5E92686C02EC}"/>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59238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8" name="Arrow: Right 7">
            <a:hlinkClick r:id="rId4" action="ppaction://hlinksldjump"/>
            <a:extLst>
              <a:ext uri="{FF2B5EF4-FFF2-40B4-BE49-F238E27FC236}">
                <a16:creationId xmlns:a16="http://schemas.microsoft.com/office/drawing/2014/main" id="{EAAB65C1-8E6E-B414-5B89-E5F603FA4AA5}"/>
              </a:ext>
            </a:extLst>
          </p:cNvPr>
          <p:cNvSpPr/>
          <p:nvPr/>
        </p:nvSpPr>
        <p:spPr>
          <a:xfrm flipH="1">
            <a:off x="7286561" y="5157037"/>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a:extLst>
              <a:ext uri="{FF2B5EF4-FFF2-40B4-BE49-F238E27FC236}">
                <a16:creationId xmlns:a16="http://schemas.microsoft.com/office/drawing/2014/main" id="{36706736-D50F-DCD9-D344-064061F3ACAE}"/>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808631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Panicked</a:t>
            </a:r>
          </a:p>
        </p:txBody>
      </p:sp>
      <p:sp>
        <p:nvSpPr>
          <p:cNvPr id="6" name="Arrow: Down 5">
            <a:hlinkClick r:id="rId2" action="ppaction://hlinksldjump"/>
            <a:extLst>
              <a:ext uri="{FF2B5EF4-FFF2-40B4-BE49-F238E27FC236}">
                <a16:creationId xmlns:a16="http://schemas.microsoft.com/office/drawing/2014/main" id="{B13C7ADA-024F-1846-FF4A-38A1BE1419ED}"/>
              </a:ext>
            </a:extLst>
          </p:cNvPr>
          <p:cNvSpPr/>
          <p:nvPr/>
        </p:nvSpPr>
        <p:spPr>
          <a:xfrm>
            <a:off x="3347864" y="4654442"/>
            <a:ext cx="1491580"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CAE67F11-5766-479A-F0E4-AC8B20315FF0}"/>
              </a:ext>
            </a:extLst>
          </p:cNvPr>
          <p:cNvSpPr/>
          <p:nvPr/>
        </p:nvSpPr>
        <p:spPr>
          <a:xfrm flipH="1">
            <a:off x="7135479" y="4892675"/>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68C73249-D1EA-50C3-C52F-45D0AB3F3D0E}"/>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4037777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Sincere</a:t>
            </a:r>
          </a:p>
        </p:txBody>
      </p:sp>
      <p:sp>
        <p:nvSpPr>
          <p:cNvPr id="7" name="TextBox 6">
            <a:extLst>
              <a:ext uri="{FF2B5EF4-FFF2-40B4-BE49-F238E27FC236}">
                <a16:creationId xmlns:a16="http://schemas.microsoft.com/office/drawing/2014/main" id="{0E75ACC3-30CB-D084-6EF2-020A6D44FF9C}"/>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"This is a very serious matter that needs to be addressed immediately."</a:t>
            </a:r>
          </a:p>
        </p:txBody>
      </p:sp>
      <p:sp>
        <p:nvSpPr>
          <p:cNvPr id="10" name="Arrow: Down 9">
            <a:hlinkClick r:id="rId2" action="ppaction://hlinksldjump"/>
            <a:extLst>
              <a:ext uri="{FF2B5EF4-FFF2-40B4-BE49-F238E27FC236}">
                <a16:creationId xmlns:a16="http://schemas.microsoft.com/office/drawing/2014/main" id="{7B697731-916A-4EC1-0331-BC22FBE3E6DA}"/>
              </a:ext>
            </a:extLst>
          </p:cNvPr>
          <p:cNvSpPr/>
          <p:nvPr/>
        </p:nvSpPr>
        <p:spPr>
          <a:xfrm rot="10800000">
            <a:off x="3760019" y="4613515"/>
            <a:ext cx="1543050" cy="1187402"/>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Arrow: Right 10">
            <a:hlinkClick r:id="rId3" action="ppaction://hlinksldjump"/>
            <a:extLst>
              <a:ext uri="{FF2B5EF4-FFF2-40B4-BE49-F238E27FC236}">
                <a16:creationId xmlns:a16="http://schemas.microsoft.com/office/drawing/2014/main" id="{59ADB2B2-B2B7-6A18-516F-9F5E849CC1CC}"/>
              </a:ext>
            </a:extLst>
          </p:cNvPr>
          <p:cNvSpPr/>
          <p:nvPr/>
        </p:nvSpPr>
        <p:spPr>
          <a:xfrm flipH="1">
            <a:off x="978666" y="5180412"/>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9" name="Picture 8">
            <a:extLst>
              <a:ext uri="{FF2B5EF4-FFF2-40B4-BE49-F238E27FC236}">
                <a16:creationId xmlns:a16="http://schemas.microsoft.com/office/drawing/2014/main" id="{2DAC4F91-AF82-F4DA-2A00-C95C4A092094}"/>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341376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8" name="Arrow: Right 7">
            <a:hlinkClick r:id="rId4" action="ppaction://hlinksldjump"/>
            <a:extLst>
              <a:ext uri="{FF2B5EF4-FFF2-40B4-BE49-F238E27FC236}">
                <a16:creationId xmlns:a16="http://schemas.microsoft.com/office/drawing/2014/main" id="{269CA8D6-DEB8-1EA4-FD44-03E3CCFFEF03}"/>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a:extLst>
              <a:ext uri="{FF2B5EF4-FFF2-40B4-BE49-F238E27FC236}">
                <a16:creationId xmlns:a16="http://schemas.microsoft.com/office/drawing/2014/main" id="{318A20E7-67CC-6462-C5D2-AE309D36F112}"/>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591358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734300593"/>
              </p:ext>
            </p:extLst>
          </p:nvPr>
        </p:nvGraphicFramePr>
        <p:xfrm>
          <a:off x="378779" y="2060849"/>
          <a:ext cx="8297676" cy="3706860"/>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842520">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685872">
                <a:tc>
                  <a:txBody>
                    <a:bodyPr/>
                    <a:lstStyle/>
                    <a:p>
                      <a:pPr algn="ctr">
                        <a:lnSpc>
                          <a:spcPct val="100000"/>
                        </a:lnSpc>
                        <a:spcBef>
                          <a:spcPts val="100"/>
                        </a:spcBef>
                        <a:spcAft>
                          <a:spcPts val="800"/>
                        </a:spcAft>
                      </a:pPr>
                      <a:r>
                        <a:rPr lang="en-GB" sz="1200" b="1" dirty="0">
                          <a:effectLst/>
                          <a:latin typeface="Calibri" panose="020F0502020204030204" pitchFamily="34" charset="0"/>
                          <a:ea typeface="Times New Roman" panose="02020603050405020304" pitchFamily="18" charset="0"/>
                          <a:cs typeface="Times New Roman" panose="02020603050405020304" pitchFamily="18" charset="0"/>
                        </a:rPr>
                        <a:t>Voice and Speech</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solidFill>
                      <a:srgbClr val="C2D721">
                        <a:alpha val="20000"/>
                      </a:srgbClr>
                    </a:solidFill>
                  </a:tcPr>
                </a:tc>
                <a:tc>
                  <a:txBody>
                    <a:bodyPr/>
                    <a:lstStyle/>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clear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or</a:t>
                      </a:r>
                      <a:r>
                        <a:rPr lang="en-GB" sz="1200" b="1"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audible voice, with some hesitation or rushing.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mostly</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used.</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There is clear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and</a:t>
                      </a:r>
                      <a:r>
                        <a:rPr lang="en-GB" sz="1200" b="1" dirty="0">
                          <a:effectLst/>
                          <a:latin typeface="Calibri" panose="020F0502020204030204" pitchFamily="34" charset="0"/>
                          <a:ea typeface="Times New Roman" panose="02020603050405020304" pitchFamily="18" charset="0"/>
                          <a:cs typeface="Calibri" panose="020F0502020204030204" pitchFamily="34" charset="0"/>
                        </a:rPr>
                        <a:t> </a:t>
                      </a:r>
                      <a:r>
                        <a:rPr lang="en-GB" sz="1200" b="0" dirty="0">
                          <a:effectLst/>
                          <a:latin typeface="Calibri" panose="020F0502020204030204" pitchFamily="34" charset="0"/>
                          <a:ea typeface="Times New Roman" panose="02020603050405020304" pitchFamily="18" charset="0"/>
                          <a:cs typeface="Calibri" panose="020F0502020204030204" pitchFamily="34" charset="0"/>
                        </a:rPr>
                        <a:t>audible voice, with some hesitation or rushing.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Standard English is mostly used.</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There is clear and audible voice.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Speech is unhurried, and there is some use of pause.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Standard English is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used throughout.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Speech is unhurried.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Content is well-paced, and there is regular use of pause.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used throughout.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tc>
                  <a:txBody>
                    <a:bodyPr/>
                    <a:lstStyle/>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clear and audible voice,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variations in pace, pitch and volume.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Content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sensitively-paced,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with a regular use of pause.</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Standard English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confidently used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throughout.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0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7200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81FE51BE-8E7B-1DC8-ADA6-44F268FA52B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Wistful</a:t>
            </a:r>
          </a:p>
        </p:txBody>
      </p:sp>
      <p:sp>
        <p:nvSpPr>
          <p:cNvPr id="6" name="Arrow: Down 5">
            <a:hlinkClick r:id="rId2" action="ppaction://hlinksldjump"/>
            <a:extLst>
              <a:ext uri="{FF2B5EF4-FFF2-40B4-BE49-F238E27FC236}">
                <a16:creationId xmlns:a16="http://schemas.microsoft.com/office/drawing/2014/main" id="{E03EA545-6F3C-B862-3DE6-277BFD1AFF95}"/>
              </a:ext>
            </a:extLst>
          </p:cNvPr>
          <p:cNvSpPr/>
          <p:nvPr/>
        </p:nvSpPr>
        <p:spPr>
          <a:xfrm>
            <a:off x="3419872" y="4654442"/>
            <a:ext cx="1364974"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8D2EFED3-DA1F-E718-78AE-961E3D0F0B56}"/>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46BAFB25-979D-BA4A-CF8A-782EFFE5E91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097062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dirty="0"/>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21</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Sad</a:t>
            </a:r>
          </a:p>
        </p:txBody>
      </p:sp>
      <p:sp>
        <p:nvSpPr>
          <p:cNvPr id="7" name="TextBox 6">
            <a:extLst>
              <a:ext uri="{FF2B5EF4-FFF2-40B4-BE49-F238E27FC236}">
                <a16:creationId xmlns:a16="http://schemas.microsoft.com/office/drawing/2014/main" id="{0E75ACC3-30CB-D084-6EF2-020A6D44FF9C}"/>
              </a:ext>
            </a:extLst>
          </p:cNvPr>
          <p:cNvSpPr txBox="1"/>
          <p:nvPr/>
        </p:nvSpPr>
        <p:spPr>
          <a:xfrm>
            <a:off x="393712" y="1803449"/>
            <a:ext cx="8282744" cy="400110"/>
          </a:xfrm>
          <a:prstGeom prst="rect">
            <a:avLst/>
          </a:prstGeom>
          <a:solidFill>
            <a:srgbClr val="FCD107"/>
          </a:solidFill>
        </p:spPr>
        <p:txBody>
          <a:bodyPr wrap="square">
            <a:spAutoFit/>
          </a:bodyPr>
          <a:lstStyle/>
          <a:p>
            <a:pPr algn="ctr"/>
            <a:r>
              <a:rPr lang="en-GB" sz="2000" b="1" i="1" dirty="0">
                <a:effectLst/>
                <a:latin typeface="Söhne"/>
              </a:rPr>
              <a:t>“I remember when I was young, things were so different back then.”</a:t>
            </a:r>
          </a:p>
        </p:txBody>
      </p:sp>
      <p:sp>
        <p:nvSpPr>
          <p:cNvPr id="9" name="Arrow: Down 8">
            <a:hlinkClick r:id="rId2" action="ppaction://hlinksldjump"/>
            <a:extLst>
              <a:ext uri="{FF2B5EF4-FFF2-40B4-BE49-F238E27FC236}">
                <a16:creationId xmlns:a16="http://schemas.microsoft.com/office/drawing/2014/main" id="{78E3EABD-830E-908F-E471-8E9382FFC52E}"/>
              </a:ext>
            </a:extLst>
          </p:cNvPr>
          <p:cNvSpPr/>
          <p:nvPr/>
        </p:nvSpPr>
        <p:spPr>
          <a:xfrm rot="10800000">
            <a:off x="4228138" y="4941550"/>
            <a:ext cx="1255018" cy="888343"/>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Arrow: Right 9">
            <a:hlinkClick r:id="rId3" action="ppaction://hlinksldjump"/>
            <a:extLst>
              <a:ext uri="{FF2B5EF4-FFF2-40B4-BE49-F238E27FC236}">
                <a16:creationId xmlns:a16="http://schemas.microsoft.com/office/drawing/2014/main" id="{BDC6E114-18E8-DFAA-DFA1-C336A3757012}"/>
              </a:ext>
            </a:extLst>
          </p:cNvPr>
          <p:cNvSpPr/>
          <p:nvPr/>
        </p:nvSpPr>
        <p:spPr>
          <a:xfrm flipH="1">
            <a:off x="491665"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1" name="Picture 10">
            <a:extLst>
              <a:ext uri="{FF2B5EF4-FFF2-40B4-BE49-F238E27FC236}">
                <a16:creationId xmlns:a16="http://schemas.microsoft.com/office/drawing/2014/main" id="{A60F4E21-AC7D-3541-684E-030E3FA930C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006421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22</a:t>
            </a:fld>
            <a:endParaRPr lang="en-GB"/>
          </a:p>
        </p:txBody>
      </p:sp>
      <p:sp>
        <p:nvSpPr>
          <p:cNvPr id="6" name="Arrow: Down 5">
            <a:hlinkClick r:id="rId2" action="ppaction://hlinksldjump"/>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hlinkClick r:id="rId3" action="ppaction://hlinksldjump"/>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6F9126E1-704F-468E-C54D-F3FA6E870ED0}"/>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8" name="Arrow: Right 7">
            <a:hlinkClick r:id="rId4" action="ppaction://hlinksldjump"/>
            <a:extLst>
              <a:ext uri="{FF2B5EF4-FFF2-40B4-BE49-F238E27FC236}">
                <a16:creationId xmlns:a16="http://schemas.microsoft.com/office/drawing/2014/main" id="{31B0BA83-2ECC-1AB5-7098-533E07B24E92}"/>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pic>
        <p:nvPicPr>
          <p:cNvPr id="10" name="Picture 9">
            <a:extLst>
              <a:ext uri="{FF2B5EF4-FFF2-40B4-BE49-F238E27FC236}">
                <a16:creationId xmlns:a16="http://schemas.microsoft.com/office/drawing/2014/main" id="{48AE0F1A-5365-E01F-E21E-78597BE888A8}"/>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7354950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23</a:t>
            </a:fld>
            <a:endParaRPr lang="en-GB"/>
          </a:p>
        </p:txBody>
      </p:sp>
      <p:sp>
        <p:nvSpPr>
          <p:cNvPr id="7" name="Arrow: Down 6">
            <a:extLst>
              <a:ext uri="{FF2B5EF4-FFF2-40B4-BE49-F238E27FC236}">
                <a16:creationId xmlns:a16="http://schemas.microsoft.com/office/drawing/2014/main" id="{F49ABACF-5F90-54F0-C417-5D25D7E732A8}"/>
              </a:ext>
            </a:extLst>
          </p:cNvPr>
          <p:cNvSpPr/>
          <p:nvPr/>
        </p:nvSpPr>
        <p:spPr>
          <a:xfrm rot="10800000">
            <a:off x="868710" y="2600178"/>
            <a:ext cx="3086100" cy="3096344"/>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TextBox 7">
            <a:extLst>
              <a:ext uri="{FF2B5EF4-FFF2-40B4-BE49-F238E27FC236}">
                <a16:creationId xmlns:a16="http://schemas.microsoft.com/office/drawing/2014/main" id="{A9E5DAEC-D4E5-5CEB-EB66-76F5BC896FF2}"/>
              </a:ext>
            </a:extLst>
          </p:cNvPr>
          <p:cNvSpPr txBox="1"/>
          <p:nvPr/>
        </p:nvSpPr>
        <p:spPr>
          <a:xfrm>
            <a:off x="5004048" y="3675221"/>
            <a:ext cx="3055219" cy="707886"/>
          </a:xfrm>
          <a:prstGeom prst="rect">
            <a:avLst/>
          </a:prstGeom>
          <a:noFill/>
        </p:spPr>
        <p:txBody>
          <a:bodyPr wrap="square" rtlCol="0">
            <a:spAutoFit/>
          </a:bodyPr>
          <a:lstStyle/>
          <a:p>
            <a:pPr algn="ctr"/>
            <a:r>
              <a:rPr lang="en-GB" sz="4000" b="1" i="1" dirty="0"/>
              <a:t>Passionate</a:t>
            </a:r>
          </a:p>
        </p:txBody>
      </p:sp>
      <p:sp>
        <p:nvSpPr>
          <p:cNvPr id="6" name="TextBox 5">
            <a:extLst>
              <a:ext uri="{FF2B5EF4-FFF2-40B4-BE49-F238E27FC236}">
                <a16:creationId xmlns:a16="http://schemas.microsoft.com/office/drawing/2014/main" id="{139F6CAF-EB5C-65E1-C4A2-B8B22257780F}"/>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10" name="Arrow: Right 9">
            <a:hlinkClick r:id="rId2" action="ppaction://hlinksldjump"/>
            <a:extLst>
              <a:ext uri="{FF2B5EF4-FFF2-40B4-BE49-F238E27FC236}">
                <a16:creationId xmlns:a16="http://schemas.microsoft.com/office/drawing/2014/main" id="{D4C97067-E22B-9163-A7D2-DC32A5C7EC15}"/>
              </a:ext>
            </a:extLst>
          </p:cNvPr>
          <p:cNvSpPr/>
          <p:nvPr/>
        </p:nvSpPr>
        <p:spPr>
          <a:xfrm flipH="1">
            <a:off x="7315370" y="5132983"/>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sp>
        <p:nvSpPr>
          <p:cNvPr id="11" name="Arrow: Down 10">
            <a:hlinkClick r:id="rId3" action="ppaction://hlinksldjump"/>
            <a:extLst>
              <a:ext uri="{FF2B5EF4-FFF2-40B4-BE49-F238E27FC236}">
                <a16:creationId xmlns:a16="http://schemas.microsoft.com/office/drawing/2014/main" id="{7290B504-0489-69F7-99D2-6E18A2EA73E7}"/>
              </a:ext>
            </a:extLst>
          </p:cNvPr>
          <p:cNvSpPr/>
          <p:nvPr/>
        </p:nvSpPr>
        <p:spPr>
          <a:xfrm>
            <a:off x="3419872" y="4674814"/>
            <a:ext cx="1364974" cy="1042080"/>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31B94112-7B12-D2CE-BE32-E9F2E72BA7E3}"/>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pic>
        <p:nvPicPr>
          <p:cNvPr id="12" name="Picture 11">
            <a:extLst>
              <a:ext uri="{FF2B5EF4-FFF2-40B4-BE49-F238E27FC236}">
                <a16:creationId xmlns:a16="http://schemas.microsoft.com/office/drawing/2014/main" id="{E9BD4F2F-C5F3-2723-7D16-CEF3D1DD157A}"/>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6" y="6275211"/>
            <a:ext cx="486743" cy="527403"/>
          </a:xfrm>
          <a:prstGeom prst="rect">
            <a:avLst/>
          </a:prstGeom>
        </p:spPr>
      </p:pic>
    </p:spTree>
    <p:extLst>
      <p:ext uri="{BB962C8B-B14F-4D97-AF65-F5344CB8AC3E}">
        <p14:creationId xmlns:p14="http://schemas.microsoft.com/office/powerpoint/2010/main" val="1779880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0277-A473-FEFD-E8E4-AF5810D2511C}"/>
              </a:ext>
            </a:extLst>
          </p:cNvPr>
          <p:cNvSpPr>
            <a:spLocks noGrp="1"/>
          </p:cNvSpPr>
          <p:nvPr>
            <p:ph type="title"/>
          </p:nvPr>
        </p:nvSpPr>
        <p:spPr>
          <a:xfrm>
            <a:off x="323528" y="1029221"/>
            <a:ext cx="7886700" cy="576064"/>
          </a:xfrm>
        </p:spPr>
        <p:txBody>
          <a:bodyPr/>
          <a:lstStyle/>
          <a:p>
            <a:r>
              <a:rPr lang="en-GB" b="1" i="1" dirty="0"/>
              <a:t>Higher or lower?</a:t>
            </a:r>
          </a:p>
        </p:txBody>
      </p:sp>
      <p:sp>
        <p:nvSpPr>
          <p:cNvPr id="3" name="Date Placeholder 2">
            <a:extLst>
              <a:ext uri="{FF2B5EF4-FFF2-40B4-BE49-F238E27FC236}">
                <a16:creationId xmlns:a16="http://schemas.microsoft.com/office/drawing/2014/main" id="{8ED76F26-D236-EA4A-BF9C-18E3DD20BB3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A2E5AA30-3557-44F8-6F18-2D0CCAEACBF6}"/>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B04D3FAE-4484-10D0-185A-EB01018FC262}"/>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6" name="Arrow: Down 5">
            <a:extLst>
              <a:ext uri="{FF2B5EF4-FFF2-40B4-BE49-F238E27FC236}">
                <a16:creationId xmlns:a16="http://schemas.microsoft.com/office/drawing/2014/main" id="{9AD0D1B6-7FBF-6D4C-92E2-72C948ED1BDB}"/>
              </a:ext>
            </a:extLst>
          </p:cNvPr>
          <p:cNvSpPr/>
          <p:nvPr/>
        </p:nvSpPr>
        <p:spPr>
          <a:xfrm>
            <a:off x="4575178" y="2600178"/>
            <a:ext cx="3086100" cy="3096344"/>
          </a:xfrm>
          <a:prstGeom prst="downArrow">
            <a:avLst/>
          </a:prstGeom>
          <a:solidFill>
            <a:srgbClr val="C3D82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51C6286-3E02-7248-2A2A-51208FBCECF9}"/>
              </a:ext>
            </a:extLst>
          </p:cNvPr>
          <p:cNvSpPr txBox="1"/>
          <p:nvPr/>
        </p:nvSpPr>
        <p:spPr>
          <a:xfrm>
            <a:off x="709302" y="3440464"/>
            <a:ext cx="3055219" cy="707886"/>
          </a:xfrm>
          <a:prstGeom prst="rect">
            <a:avLst/>
          </a:prstGeom>
          <a:noFill/>
        </p:spPr>
        <p:txBody>
          <a:bodyPr wrap="square" rtlCol="0">
            <a:spAutoFit/>
          </a:bodyPr>
          <a:lstStyle/>
          <a:p>
            <a:pPr algn="ctr"/>
            <a:r>
              <a:rPr lang="en-GB" sz="4000" b="1" i="1" dirty="0"/>
              <a:t>Reassuring</a:t>
            </a:r>
          </a:p>
        </p:txBody>
      </p:sp>
      <p:sp>
        <p:nvSpPr>
          <p:cNvPr id="9" name="TextBox 8">
            <a:extLst>
              <a:ext uri="{FF2B5EF4-FFF2-40B4-BE49-F238E27FC236}">
                <a16:creationId xmlns:a16="http://schemas.microsoft.com/office/drawing/2014/main" id="{8E36D272-CF1B-20F4-4651-F2C119500655}"/>
              </a:ext>
            </a:extLst>
          </p:cNvPr>
          <p:cNvSpPr txBox="1"/>
          <p:nvPr/>
        </p:nvSpPr>
        <p:spPr>
          <a:xfrm>
            <a:off x="393712" y="1803449"/>
            <a:ext cx="8354752" cy="400110"/>
          </a:xfrm>
          <a:prstGeom prst="rect">
            <a:avLst/>
          </a:prstGeom>
          <a:solidFill>
            <a:srgbClr val="FCD107"/>
          </a:solidFill>
        </p:spPr>
        <p:txBody>
          <a:bodyPr wrap="square">
            <a:spAutoFit/>
          </a:bodyPr>
          <a:lstStyle/>
          <a:p>
            <a:pPr algn="ctr"/>
            <a:r>
              <a:rPr lang="en-GB" sz="2000" b="1" i="1" dirty="0">
                <a:effectLst/>
                <a:latin typeface="Söhne"/>
              </a:rPr>
              <a:t>"We can do this, together we can achieve anything"</a:t>
            </a:r>
          </a:p>
        </p:txBody>
      </p:sp>
      <p:sp>
        <p:nvSpPr>
          <p:cNvPr id="10" name="Arrow: Right 9">
            <a:hlinkClick r:id="rId2" action="ppaction://hlinksldjump"/>
            <a:extLst>
              <a:ext uri="{FF2B5EF4-FFF2-40B4-BE49-F238E27FC236}">
                <a16:creationId xmlns:a16="http://schemas.microsoft.com/office/drawing/2014/main" id="{E90A02D5-14C8-2430-4473-7F70A1F1A6D2}"/>
              </a:ext>
            </a:extLst>
          </p:cNvPr>
          <p:cNvSpPr/>
          <p:nvPr/>
        </p:nvSpPr>
        <p:spPr>
          <a:xfrm flipH="1">
            <a:off x="491665" y="5085184"/>
            <a:ext cx="1433094" cy="936104"/>
          </a:xfrm>
          <a:prstGeom prst="rightArrow">
            <a:avLst/>
          </a:prstGeom>
          <a:solidFill>
            <a:srgbClr val="F5891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Start</a:t>
            </a:r>
          </a:p>
        </p:txBody>
      </p:sp>
      <p:sp>
        <p:nvSpPr>
          <p:cNvPr id="11" name="Arrow: Down 10">
            <a:hlinkClick r:id="rId3" action="ppaction://hlinksldjump"/>
            <a:extLst>
              <a:ext uri="{FF2B5EF4-FFF2-40B4-BE49-F238E27FC236}">
                <a16:creationId xmlns:a16="http://schemas.microsoft.com/office/drawing/2014/main" id="{6329AE7A-6C24-3421-F5E8-39CDBF2B4441}"/>
              </a:ext>
            </a:extLst>
          </p:cNvPr>
          <p:cNvSpPr/>
          <p:nvPr/>
        </p:nvSpPr>
        <p:spPr>
          <a:xfrm rot="10800000">
            <a:off x="3979611" y="4808179"/>
            <a:ext cx="1219394" cy="888343"/>
          </a:xfrm>
          <a:prstGeom prst="downArrow">
            <a:avLst/>
          </a:prstGeom>
          <a:solidFill>
            <a:srgbClr val="E7151B"/>
          </a:solid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7" name="Picture 6">
            <a:extLst>
              <a:ext uri="{FF2B5EF4-FFF2-40B4-BE49-F238E27FC236}">
                <a16:creationId xmlns:a16="http://schemas.microsoft.com/office/drawing/2014/main" id="{F409C38E-4402-0CB5-875B-FA80A06576B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581743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1052737"/>
            <a:ext cx="7886700" cy="720080"/>
          </a:xfrm>
        </p:spPr>
        <p:txBody>
          <a:bodyPr/>
          <a:lstStyle/>
          <a:p>
            <a:r>
              <a:rPr lang="en-GB" b="1" i="1" dirty="0"/>
              <a:t>Tone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9" name="TextBox 8">
            <a:extLst>
              <a:ext uri="{FF2B5EF4-FFF2-40B4-BE49-F238E27FC236}">
                <a16:creationId xmlns:a16="http://schemas.microsoft.com/office/drawing/2014/main" id="{CCA8B108-47B1-4DAE-F6F1-194A78CFB514}"/>
              </a:ext>
            </a:extLst>
          </p:cNvPr>
          <p:cNvSpPr txBox="1"/>
          <p:nvPr/>
        </p:nvSpPr>
        <p:spPr>
          <a:xfrm>
            <a:off x="323528" y="3152001"/>
            <a:ext cx="8208912" cy="2031325"/>
          </a:xfrm>
          <a:prstGeom prst="rect">
            <a:avLst/>
          </a:prstGeom>
          <a:noFill/>
        </p:spPr>
        <p:txBody>
          <a:bodyPr wrap="square">
            <a:spAutoFit/>
          </a:bodyPr>
          <a:lstStyle/>
          <a:p>
            <a:r>
              <a:rPr lang="en-GB" dirty="0"/>
              <a:t>“I'm sorry.”</a:t>
            </a:r>
          </a:p>
          <a:p>
            <a:endParaRPr lang="en-GB" dirty="0"/>
          </a:p>
          <a:p>
            <a:endParaRPr lang="en-GB" dirty="0"/>
          </a:p>
          <a:p>
            <a:r>
              <a:rPr lang="en-GB" dirty="0"/>
              <a:t>“I don’t know.”</a:t>
            </a:r>
          </a:p>
          <a:p>
            <a:endParaRPr lang="en-GB" dirty="0"/>
          </a:p>
          <a:p>
            <a:endParaRPr lang="en-GB" dirty="0"/>
          </a:p>
          <a:p>
            <a:r>
              <a:rPr lang="en-GB" dirty="0"/>
              <a:t>“I love you.”</a:t>
            </a:r>
          </a:p>
        </p:txBody>
      </p:sp>
      <p:sp>
        <p:nvSpPr>
          <p:cNvPr id="6" name="Rectangle 5">
            <a:extLst>
              <a:ext uri="{FF2B5EF4-FFF2-40B4-BE49-F238E27FC236}">
                <a16:creationId xmlns:a16="http://schemas.microsoft.com/office/drawing/2014/main" id="{3C366800-0BFF-D4D9-2445-27D57C924912}"/>
              </a:ext>
            </a:extLst>
          </p:cNvPr>
          <p:cNvSpPr/>
          <p:nvPr/>
        </p:nvSpPr>
        <p:spPr>
          <a:xfrm>
            <a:off x="323528" y="1700808"/>
            <a:ext cx="8496944" cy="720080"/>
          </a:xfrm>
          <a:prstGeom prst="rect">
            <a:avLst/>
          </a:prstGeom>
          <a:solidFill>
            <a:srgbClr val="FCD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i="1" dirty="0">
                <a:solidFill>
                  <a:schemeClr val="tx1"/>
                </a:solidFill>
              </a:rPr>
              <a:t>Another way to create tone is to think about the words we emphasise. Have a go at changing the emphasis (through pitch, volume, or pace) in the following short sentences:</a:t>
            </a:r>
          </a:p>
        </p:txBody>
      </p:sp>
      <p:sp>
        <p:nvSpPr>
          <p:cNvPr id="8" name="TextBox 7">
            <a:extLst>
              <a:ext uri="{FF2B5EF4-FFF2-40B4-BE49-F238E27FC236}">
                <a16:creationId xmlns:a16="http://schemas.microsoft.com/office/drawing/2014/main" id="{7BE6C422-6621-CC54-E9DC-051E3899CA17}"/>
              </a:ext>
            </a:extLst>
          </p:cNvPr>
          <p:cNvSpPr txBox="1"/>
          <p:nvPr/>
        </p:nvSpPr>
        <p:spPr>
          <a:xfrm>
            <a:off x="5292080" y="3152001"/>
            <a:ext cx="3451322" cy="1569660"/>
          </a:xfrm>
          <a:prstGeom prst="rect">
            <a:avLst/>
          </a:prstGeom>
          <a:solidFill>
            <a:srgbClr val="E7151B">
              <a:alpha val="40000"/>
            </a:srgbClr>
          </a:solidFill>
        </p:spPr>
        <p:txBody>
          <a:bodyPr wrap="square">
            <a:spAutoFit/>
          </a:bodyPr>
          <a:lstStyle/>
          <a:p>
            <a:r>
              <a:rPr lang="en-GB" sz="1600" dirty="0"/>
              <a:t>"I'm </a:t>
            </a:r>
            <a:r>
              <a:rPr lang="en-GB" sz="1600" i="1" dirty="0"/>
              <a:t>sorry</a:t>
            </a:r>
            <a:r>
              <a:rPr lang="en-GB" sz="1600" dirty="0"/>
              <a:t>!" (apologetic, sincere)</a:t>
            </a:r>
          </a:p>
          <a:p>
            <a:r>
              <a:rPr lang="en-GB" sz="1600" dirty="0"/>
              <a:t>"I'm sorry?" (confused, questioning)</a:t>
            </a:r>
          </a:p>
          <a:p>
            <a:r>
              <a:rPr lang="en-GB" sz="1600" dirty="0"/>
              <a:t>"I'm sorry." (polite, formal)</a:t>
            </a:r>
          </a:p>
          <a:p>
            <a:r>
              <a:rPr lang="en-GB" sz="1600" dirty="0"/>
              <a:t>"I'm sorry..." (reflective, regretful)</a:t>
            </a:r>
          </a:p>
          <a:p>
            <a:r>
              <a:rPr lang="en-GB" sz="1600" dirty="0"/>
              <a:t>"I'm sorry." (defensive, dismissive)</a:t>
            </a:r>
          </a:p>
          <a:p>
            <a:r>
              <a:rPr lang="en-GB" sz="1600" dirty="0"/>
              <a:t>"I'm sorry!" (excited, surprised)</a:t>
            </a:r>
          </a:p>
        </p:txBody>
      </p:sp>
      <p:cxnSp>
        <p:nvCxnSpPr>
          <p:cNvPr id="11" name="Straight Arrow Connector 10">
            <a:extLst>
              <a:ext uri="{FF2B5EF4-FFF2-40B4-BE49-F238E27FC236}">
                <a16:creationId xmlns:a16="http://schemas.microsoft.com/office/drawing/2014/main" id="{14E7AC8F-21F0-385D-FC90-CC95457788BC}"/>
              </a:ext>
            </a:extLst>
          </p:cNvPr>
          <p:cNvCxnSpPr>
            <a:cxnSpLocks/>
          </p:cNvCxnSpPr>
          <p:nvPr/>
        </p:nvCxnSpPr>
        <p:spPr>
          <a:xfrm>
            <a:off x="1619672" y="3356992"/>
            <a:ext cx="3672408" cy="64807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A3E0514-A2E5-46E8-A09D-3C6A6C433B46}"/>
              </a:ext>
            </a:extLst>
          </p:cNvPr>
          <p:cNvSpPr txBox="1"/>
          <p:nvPr/>
        </p:nvSpPr>
        <p:spPr>
          <a:xfrm rot="598515">
            <a:off x="1974589" y="3531155"/>
            <a:ext cx="3960440" cy="276999"/>
          </a:xfrm>
          <a:prstGeom prst="rect">
            <a:avLst/>
          </a:prstGeom>
          <a:noFill/>
        </p:spPr>
        <p:txBody>
          <a:bodyPr wrap="square" rtlCol="0">
            <a:spAutoFit/>
          </a:bodyPr>
          <a:lstStyle/>
          <a:p>
            <a:r>
              <a:rPr lang="en-GB" sz="1200" i="1" dirty="0">
                <a:solidFill>
                  <a:srgbClr val="FF0000"/>
                </a:solidFill>
              </a:rPr>
              <a:t>For example, try these…</a:t>
            </a:r>
          </a:p>
        </p:txBody>
      </p:sp>
      <p:sp>
        <p:nvSpPr>
          <p:cNvPr id="15" name="TextBox 14">
            <a:extLst>
              <a:ext uri="{FF2B5EF4-FFF2-40B4-BE49-F238E27FC236}">
                <a16:creationId xmlns:a16="http://schemas.microsoft.com/office/drawing/2014/main" id="{E727B8CA-C0A2-5525-2612-B4E8606DBB22}"/>
              </a:ext>
            </a:extLst>
          </p:cNvPr>
          <p:cNvSpPr txBox="1"/>
          <p:nvPr/>
        </p:nvSpPr>
        <p:spPr>
          <a:xfrm>
            <a:off x="6652386" y="5953573"/>
            <a:ext cx="2083170" cy="261610"/>
          </a:xfrm>
          <a:prstGeom prst="rect">
            <a:avLst/>
          </a:prstGeom>
          <a:noFill/>
        </p:spPr>
        <p:txBody>
          <a:bodyPr wrap="square" rtlCol="0">
            <a:spAutoFit/>
          </a:bodyPr>
          <a:lstStyle/>
          <a:p>
            <a:r>
              <a:rPr lang="en-GB" sz="1100" i="1" dirty="0">
                <a:solidFill>
                  <a:srgbClr val="FF0000"/>
                </a:solidFill>
              </a:rPr>
              <a:t>See the notes for more examples</a:t>
            </a:r>
          </a:p>
        </p:txBody>
      </p:sp>
      <p:sp>
        <p:nvSpPr>
          <p:cNvPr id="16" name="TextBox 15">
            <a:extLst>
              <a:ext uri="{FF2B5EF4-FFF2-40B4-BE49-F238E27FC236}">
                <a16:creationId xmlns:a16="http://schemas.microsoft.com/office/drawing/2014/main" id="{B5E5F79A-0A84-55DF-C119-170B119A66ED}"/>
              </a:ext>
            </a:extLst>
          </p:cNvPr>
          <p:cNvSpPr txBox="1"/>
          <p:nvPr/>
        </p:nvSpPr>
        <p:spPr>
          <a:xfrm>
            <a:off x="2567499" y="5098251"/>
            <a:ext cx="4379580" cy="584775"/>
          </a:xfrm>
          <a:prstGeom prst="rect">
            <a:avLst/>
          </a:prstGeom>
          <a:solidFill>
            <a:srgbClr val="E7EFA6"/>
          </a:solidFill>
        </p:spPr>
        <p:txBody>
          <a:bodyPr wrap="square" rtlCol="0">
            <a:spAutoFit/>
          </a:bodyPr>
          <a:lstStyle/>
          <a:p>
            <a:pPr algn="ctr"/>
            <a:r>
              <a:rPr lang="en-GB" sz="1600" b="1" i="1" dirty="0"/>
              <a:t>Try them out, paying attention to how you use pitch, pace, and tone to create each one. </a:t>
            </a:r>
          </a:p>
        </p:txBody>
      </p:sp>
      <p:pic>
        <p:nvPicPr>
          <p:cNvPr id="7" name="Picture 6">
            <a:extLst>
              <a:ext uri="{FF2B5EF4-FFF2-40B4-BE49-F238E27FC236}">
                <a16:creationId xmlns:a16="http://schemas.microsoft.com/office/drawing/2014/main" id="{80833583-95EA-9DE1-F80C-0B4604FC292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66957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8C8E6-CD84-A63B-5F24-1BEB19580693}"/>
              </a:ext>
            </a:extLst>
          </p:cNvPr>
          <p:cNvSpPr>
            <a:spLocks noGrp="1"/>
          </p:cNvSpPr>
          <p:nvPr>
            <p:ph type="title"/>
          </p:nvPr>
        </p:nvSpPr>
        <p:spPr>
          <a:xfrm>
            <a:off x="323528" y="1052736"/>
            <a:ext cx="7886700" cy="682927"/>
          </a:xfrm>
        </p:spPr>
        <p:txBody>
          <a:bodyPr/>
          <a:lstStyle/>
          <a:p>
            <a:r>
              <a:rPr lang="en-GB" b="1" i="1" dirty="0"/>
              <a:t>How does this apply to a talk?</a:t>
            </a:r>
          </a:p>
        </p:txBody>
      </p:sp>
      <p:sp>
        <p:nvSpPr>
          <p:cNvPr id="3" name="Date Placeholder 2">
            <a:extLst>
              <a:ext uri="{FF2B5EF4-FFF2-40B4-BE49-F238E27FC236}">
                <a16:creationId xmlns:a16="http://schemas.microsoft.com/office/drawing/2014/main" id="{6C91EA34-BBE4-AC04-339D-4E33E26F1A9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B1A56254-61ED-F51D-4C92-B77D5FE91450}"/>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C66DE7F1-DA3E-2CE8-C4B8-EC55C681066A}"/>
              </a:ext>
            </a:extLst>
          </p:cNvPr>
          <p:cNvSpPr>
            <a:spLocks noGrp="1"/>
          </p:cNvSpPr>
          <p:nvPr>
            <p:ph type="sldNum" sz="quarter" idx="12"/>
          </p:nvPr>
        </p:nvSpPr>
        <p:spPr/>
        <p:txBody>
          <a:bodyPr/>
          <a:lstStyle/>
          <a:p>
            <a:fld id="{EFC07C4F-4DD7-4452-9CBE-7B4BC77324C7}" type="slidenum">
              <a:rPr lang="en-GB" smtClean="0"/>
              <a:t>26</a:t>
            </a:fld>
            <a:endParaRPr lang="en-GB"/>
          </a:p>
        </p:txBody>
      </p:sp>
      <p:sp>
        <p:nvSpPr>
          <p:cNvPr id="6" name="TextBox 5">
            <a:extLst>
              <a:ext uri="{FF2B5EF4-FFF2-40B4-BE49-F238E27FC236}">
                <a16:creationId xmlns:a16="http://schemas.microsoft.com/office/drawing/2014/main" id="{1A417E41-DBFC-4DE0-AB23-8D435867A2A8}"/>
              </a:ext>
            </a:extLst>
          </p:cNvPr>
          <p:cNvSpPr txBox="1"/>
          <p:nvPr/>
        </p:nvSpPr>
        <p:spPr>
          <a:xfrm>
            <a:off x="333670" y="1699760"/>
            <a:ext cx="3816424" cy="3539430"/>
          </a:xfrm>
          <a:prstGeom prst="rect">
            <a:avLst/>
          </a:prstGeom>
          <a:noFill/>
        </p:spPr>
        <p:txBody>
          <a:bodyPr wrap="square" rtlCol="0">
            <a:spAutoFit/>
          </a:bodyPr>
          <a:lstStyle/>
          <a:p>
            <a:r>
              <a:rPr lang="en-GB" sz="1600" dirty="0"/>
              <a:t>Pitch, pace, and tone are crucial elements in delivering an effective and engaging talk. </a:t>
            </a:r>
          </a:p>
          <a:p>
            <a:endParaRPr lang="en-GB" sz="1600" dirty="0"/>
          </a:p>
          <a:p>
            <a:r>
              <a:rPr lang="en-GB" sz="1600" dirty="0"/>
              <a:t>A skilled speaker can use these elements to enhance the message and capture the attention and emotions of the audience.</a:t>
            </a:r>
          </a:p>
          <a:p>
            <a:endParaRPr lang="en-GB" sz="1600" dirty="0"/>
          </a:p>
          <a:p>
            <a:r>
              <a:rPr lang="en-GB" sz="1600" dirty="0"/>
              <a:t>When combined with effective body language, the effect can be compelling. </a:t>
            </a:r>
          </a:p>
          <a:p>
            <a:endParaRPr lang="en-GB" sz="1600" dirty="0"/>
          </a:p>
          <a:p>
            <a:r>
              <a:rPr lang="en-GB" sz="1600" dirty="0"/>
              <a:t>Watch these two examples to see how.</a:t>
            </a:r>
          </a:p>
          <a:p>
            <a:endParaRPr lang="en-GB" sz="1600" dirty="0"/>
          </a:p>
          <a:p>
            <a:pPr algn="ctr"/>
            <a:r>
              <a:rPr lang="en-GB" sz="1600" dirty="0">
                <a:solidFill>
                  <a:srgbClr val="E7151B"/>
                </a:solidFill>
              </a:rPr>
              <a:t>Make some notes for next lesson about how they use body language. </a:t>
            </a:r>
          </a:p>
        </p:txBody>
      </p:sp>
      <p:pic>
        <p:nvPicPr>
          <p:cNvPr id="7" name="Online Media 6" title="Living beyond limits | Amy Purdy | TEDxOrangeCoast">
            <a:hlinkClick r:id="" action="ppaction://media"/>
            <a:extLst>
              <a:ext uri="{FF2B5EF4-FFF2-40B4-BE49-F238E27FC236}">
                <a16:creationId xmlns:a16="http://schemas.microsoft.com/office/drawing/2014/main" id="{D2E9C811-023E-244E-591A-8B91661F8511}"/>
              </a:ext>
            </a:extLst>
          </p:cNvPr>
          <p:cNvPicPr>
            <a:picLocks noRot="1" noChangeAspect="1"/>
          </p:cNvPicPr>
          <p:nvPr>
            <a:videoFile r:link="rId1"/>
          </p:nvPr>
        </p:nvPicPr>
        <p:blipFill>
          <a:blip r:embed="rId5"/>
          <a:stretch>
            <a:fillRect/>
          </a:stretch>
        </p:blipFill>
        <p:spPr>
          <a:xfrm>
            <a:off x="4688112" y="1699760"/>
            <a:ext cx="3656508" cy="2065927"/>
          </a:xfrm>
          <a:prstGeom prst="rect">
            <a:avLst/>
          </a:prstGeom>
        </p:spPr>
      </p:pic>
      <p:pic>
        <p:nvPicPr>
          <p:cNvPr id="8" name="Online Media 7" title="How to sound smart in your TEDx Talk | Will Stephen | TEDxNewYork">
            <a:hlinkClick r:id="" action="ppaction://media"/>
            <a:extLst>
              <a:ext uri="{FF2B5EF4-FFF2-40B4-BE49-F238E27FC236}">
                <a16:creationId xmlns:a16="http://schemas.microsoft.com/office/drawing/2014/main" id="{2493317B-BD92-33FA-584B-5F6A999F04E3}"/>
              </a:ext>
            </a:extLst>
          </p:cNvPr>
          <p:cNvPicPr>
            <a:picLocks noRot="1" noChangeAspect="1"/>
          </p:cNvPicPr>
          <p:nvPr>
            <a:videoFile r:link="rId2"/>
          </p:nvPr>
        </p:nvPicPr>
        <p:blipFill>
          <a:blip r:embed="rId6"/>
          <a:stretch>
            <a:fillRect/>
          </a:stretch>
        </p:blipFill>
        <p:spPr>
          <a:xfrm>
            <a:off x="4688112" y="3933056"/>
            <a:ext cx="3656508" cy="2065927"/>
          </a:xfrm>
          <a:prstGeom prst="rect">
            <a:avLst/>
          </a:prstGeom>
        </p:spPr>
      </p:pic>
      <p:pic>
        <p:nvPicPr>
          <p:cNvPr id="9" name="Picture 8">
            <a:extLst>
              <a:ext uri="{FF2B5EF4-FFF2-40B4-BE49-F238E27FC236}">
                <a16:creationId xmlns:a16="http://schemas.microsoft.com/office/drawing/2014/main" id="{2C6C13CE-F70E-874F-29FA-B4A66F04F629}"/>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186264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7"/>
                                        </p:tgtEl>
                                      </p:cBhvr>
                                    </p:cmd>
                                  </p:childTnLst>
                                </p:cTn>
                              </p:par>
                            </p:childTnLst>
                          </p:cTn>
                        </p:par>
                      </p:childTnLst>
                    </p:cTn>
                  </p:par>
                </p:childTnLst>
              </p:cTn>
              <p:nextCondLst>
                <p:cond evt="onClick" delay="0">
                  <p:tgtEl>
                    <p:spTgt spid="7"/>
                  </p:tgtEl>
                </p:cond>
              </p:nextCondLst>
            </p:seq>
            <p:video>
              <p:cMediaNode vol="80000">
                <p:cTn id="16" fill="hold" display="0">
                  <p:stCondLst>
                    <p:cond delay="indefinite"/>
                  </p:stCondLst>
                </p:cTn>
                <p:tgtEl>
                  <p:spTgt spid="7"/>
                </p:tgtEl>
              </p:cMediaNode>
            </p:video>
            <p:seq concurrent="1" nextAc="seek">
              <p:cTn id="17" restart="whenNotActive" fill="hold" evtFilter="cancelBubble" nodeType="interactiveSeq">
                <p:stCondLst>
                  <p:cond evt="onClick" delay="0">
                    <p:tgtEl>
                      <p:spTgt spid="8"/>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8"/>
                                        </p:tgtEl>
                                      </p:cBhvr>
                                    </p:cmd>
                                  </p:childTnLst>
                                </p:cTn>
                              </p:par>
                            </p:childTnLst>
                          </p:cTn>
                        </p:par>
                      </p:childTnLst>
                    </p:cTn>
                  </p:par>
                </p:childTnLst>
              </p:cTn>
              <p:nextCondLst>
                <p:cond evt="onClick" delay="0">
                  <p:tgtEl>
                    <p:spTgt spid="8"/>
                  </p:tgtEl>
                </p:cond>
              </p:nextCondLst>
            </p:seq>
            <p:video>
              <p:cMediaNode vol="80000">
                <p:cTn id="22" fill="hold" display="0">
                  <p:stCondLst>
                    <p:cond delay="indefinite"/>
                  </p:stCondLst>
                </p:cTn>
                <p:tgtEl>
                  <p:spTgt spid="8"/>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D2F-63EB-6D85-00AE-DAB8BD752C68}"/>
              </a:ext>
            </a:extLst>
          </p:cNvPr>
          <p:cNvSpPr>
            <a:spLocks noGrp="1"/>
          </p:cNvSpPr>
          <p:nvPr>
            <p:ph type="title"/>
          </p:nvPr>
        </p:nvSpPr>
        <p:spPr>
          <a:xfrm>
            <a:off x="305788" y="1022776"/>
            <a:ext cx="8496944" cy="720080"/>
          </a:xfrm>
        </p:spPr>
        <p:txBody>
          <a:bodyPr>
            <a:normAutofit/>
          </a:bodyPr>
          <a:lstStyle/>
          <a:p>
            <a:r>
              <a:rPr lang="en-GB" sz="2800" b="1" i="1" dirty="0"/>
              <a:t>Speaking audibly, clearly, and without rushing</a:t>
            </a:r>
          </a:p>
        </p:txBody>
      </p:sp>
      <p:sp>
        <p:nvSpPr>
          <p:cNvPr id="3" name="Date Placeholder 2">
            <a:extLst>
              <a:ext uri="{FF2B5EF4-FFF2-40B4-BE49-F238E27FC236}">
                <a16:creationId xmlns:a16="http://schemas.microsoft.com/office/drawing/2014/main" id="{20EBA74B-45B0-4C25-3903-04414D1BB06B}"/>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8F96E09-03A5-52D4-2499-D88072FF3771}"/>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009CAD74-2282-1BEC-C56F-D4855353D71B}"/>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7" name="TextBox 6">
            <a:extLst>
              <a:ext uri="{FF2B5EF4-FFF2-40B4-BE49-F238E27FC236}">
                <a16:creationId xmlns:a16="http://schemas.microsoft.com/office/drawing/2014/main" id="{E15B20C3-1C22-46AD-74F5-23BA7FE0C6AB}"/>
              </a:ext>
            </a:extLst>
          </p:cNvPr>
          <p:cNvSpPr txBox="1"/>
          <p:nvPr/>
        </p:nvSpPr>
        <p:spPr>
          <a:xfrm>
            <a:off x="373171" y="1664713"/>
            <a:ext cx="5982475" cy="1384995"/>
          </a:xfrm>
          <a:prstGeom prst="rect">
            <a:avLst/>
          </a:prstGeom>
          <a:noFill/>
        </p:spPr>
        <p:txBody>
          <a:bodyPr wrap="square">
            <a:spAutoFit/>
          </a:bodyPr>
          <a:lstStyle/>
          <a:p>
            <a:r>
              <a:rPr lang="en-GB" sz="1200" dirty="0"/>
              <a:t>Nerves can have a really big impact on giving a talk. When you are nervous, your body's </a:t>
            </a:r>
            <a:r>
              <a:rPr lang="en-GB" sz="1200" b="1" i="1" dirty="0">
                <a:hlinkClick r:id="rId3"/>
              </a:rPr>
              <a:t>fight-or-flight response </a:t>
            </a:r>
            <a:r>
              <a:rPr lang="en-GB" sz="1200" dirty="0"/>
              <a:t>is triggered, which can cause physical symptoms such as: increased heart rate, sweating, and shallow breathing.</a:t>
            </a:r>
          </a:p>
          <a:p>
            <a:endParaRPr lang="en-GB" sz="1200" dirty="0"/>
          </a:p>
          <a:p>
            <a:r>
              <a:rPr lang="en-GB" sz="1200" dirty="0"/>
              <a:t>These physical symptoms can in turn affect your ability to deliver a talk effectively in the following ways:</a:t>
            </a:r>
          </a:p>
          <a:p>
            <a:endParaRPr lang="en-GB" sz="1200" dirty="0"/>
          </a:p>
        </p:txBody>
      </p:sp>
      <p:pic>
        <p:nvPicPr>
          <p:cNvPr id="16" name="Picture 15">
            <a:extLst>
              <a:ext uri="{FF2B5EF4-FFF2-40B4-BE49-F238E27FC236}">
                <a16:creationId xmlns:a16="http://schemas.microsoft.com/office/drawing/2014/main" id="{E2B6512E-72CE-EC44-92A3-8B072B0241BE}"/>
              </a:ext>
            </a:extLst>
          </p:cNvPr>
          <p:cNvPicPr>
            <a:picLocks noChangeAspect="1"/>
          </p:cNvPicPr>
          <p:nvPr/>
        </p:nvPicPr>
        <p:blipFill>
          <a:blip r:embed="rId4"/>
          <a:stretch>
            <a:fillRect/>
          </a:stretch>
        </p:blipFill>
        <p:spPr>
          <a:xfrm>
            <a:off x="7857236" y="1510494"/>
            <a:ext cx="1008306" cy="1162205"/>
          </a:xfrm>
          <a:prstGeom prst="rect">
            <a:avLst/>
          </a:prstGeom>
        </p:spPr>
      </p:pic>
      <p:pic>
        <p:nvPicPr>
          <p:cNvPr id="19" name="Picture 18">
            <a:extLst>
              <a:ext uri="{FF2B5EF4-FFF2-40B4-BE49-F238E27FC236}">
                <a16:creationId xmlns:a16="http://schemas.microsoft.com/office/drawing/2014/main" id="{DE739F82-EA66-6F72-7330-513B648131E0}"/>
              </a:ext>
            </a:extLst>
          </p:cNvPr>
          <p:cNvPicPr>
            <a:picLocks noChangeAspect="1"/>
          </p:cNvPicPr>
          <p:nvPr/>
        </p:nvPicPr>
        <p:blipFill>
          <a:blip r:embed="rId5"/>
          <a:stretch>
            <a:fillRect/>
          </a:stretch>
        </p:blipFill>
        <p:spPr>
          <a:xfrm>
            <a:off x="7024351" y="1560052"/>
            <a:ext cx="846408" cy="1063088"/>
          </a:xfrm>
          <a:prstGeom prst="rect">
            <a:avLst/>
          </a:prstGeom>
        </p:spPr>
      </p:pic>
      <p:grpSp>
        <p:nvGrpSpPr>
          <p:cNvPr id="29" name="Group 28">
            <a:extLst>
              <a:ext uri="{FF2B5EF4-FFF2-40B4-BE49-F238E27FC236}">
                <a16:creationId xmlns:a16="http://schemas.microsoft.com/office/drawing/2014/main" id="{F65FDD09-D222-1986-D09B-2222EE0A2096}"/>
              </a:ext>
            </a:extLst>
          </p:cNvPr>
          <p:cNvGrpSpPr/>
          <p:nvPr/>
        </p:nvGrpSpPr>
        <p:grpSpPr>
          <a:xfrm>
            <a:off x="349211" y="2871216"/>
            <a:ext cx="4859494" cy="915194"/>
            <a:chOff x="467544" y="3068960"/>
            <a:chExt cx="5316157" cy="1162205"/>
          </a:xfrm>
        </p:grpSpPr>
        <p:pic>
          <p:nvPicPr>
            <p:cNvPr id="25" name="Picture 24">
              <a:extLst>
                <a:ext uri="{FF2B5EF4-FFF2-40B4-BE49-F238E27FC236}">
                  <a16:creationId xmlns:a16="http://schemas.microsoft.com/office/drawing/2014/main" id="{3B62594A-C8EC-26A0-739A-C43424A77ED9}"/>
                </a:ext>
              </a:extLst>
            </p:cNvPr>
            <p:cNvPicPr>
              <a:picLocks noChangeAspect="1"/>
            </p:cNvPicPr>
            <p:nvPr/>
          </p:nvPicPr>
          <p:blipFill>
            <a:blip r:embed="rId6"/>
            <a:stretch>
              <a:fillRect/>
            </a:stretch>
          </p:blipFill>
          <p:spPr>
            <a:xfrm>
              <a:off x="4870507" y="3186745"/>
              <a:ext cx="913194" cy="956169"/>
            </a:xfrm>
            <a:prstGeom prst="rect">
              <a:avLst/>
            </a:prstGeom>
          </p:spPr>
        </p:pic>
        <p:sp>
          <p:nvSpPr>
            <p:cNvPr id="26" name="Rectangle 25">
              <a:extLst>
                <a:ext uri="{FF2B5EF4-FFF2-40B4-BE49-F238E27FC236}">
                  <a16:creationId xmlns:a16="http://schemas.microsoft.com/office/drawing/2014/main" id="{AB6007E8-FBFA-6E90-4FF3-CE56A1A8EBE1}"/>
                </a:ext>
              </a:extLst>
            </p:cNvPr>
            <p:cNvSpPr/>
            <p:nvPr/>
          </p:nvSpPr>
          <p:spPr>
            <a:xfrm>
              <a:off x="539552" y="3068960"/>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8" name="TextBox 27">
              <a:extLst>
                <a:ext uri="{FF2B5EF4-FFF2-40B4-BE49-F238E27FC236}">
                  <a16:creationId xmlns:a16="http://schemas.microsoft.com/office/drawing/2014/main" id="{42475362-0AD0-280E-6D6C-908E8DBEB7B0}"/>
                </a:ext>
              </a:extLst>
            </p:cNvPr>
            <p:cNvSpPr txBox="1"/>
            <p:nvPr/>
          </p:nvSpPr>
          <p:spPr>
            <a:xfrm>
              <a:off x="467544" y="3343652"/>
              <a:ext cx="4572000" cy="586268"/>
            </a:xfrm>
            <a:prstGeom prst="rect">
              <a:avLst/>
            </a:prstGeom>
            <a:noFill/>
          </p:spPr>
          <p:txBody>
            <a:bodyPr wrap="square" anchor="ctr">
              <a:spAutoFit/>
            </a:bodyPr>
            <a:lstStyle/>
            <a:p>
              <a:pPr algn="ctr"/>
              <a:r>
                <a:rPr lang="en-GB" sz="1200" b="1" i="1" dirty="0"/>
                <a:t>Voice: </a:t>
              </a:r>
              <a:r>
                <a:rPr lang="en-GB" sz="1200" dirty="0"/>
                <a:t>Nerves can cause your voice to quiver or shake, making it difficult to speak clearly and audibly.</a:t>
              </a:r>
            </a:p>
          </p:txBody>
        </p:sp>
      </p:grpSp>
      <p:grpSp>
        <p:nvGrpSpPr>
          <p:cNvPr id="48" name="Group 47">
            <a:extLst>
              <a:ext uri="{FF2B5EF4-FFF2-40B4-BE49-F238E27FC236}">
                <a16:creationId xmlns:a16="http://schemas.microsoft.com/office/drawing/2014/main" id="{3099304E-A5B3-3480-CC27-33105326FC06}"/>
              </a:ext>
            </a:extLst>
          </p:cNvPr>
          <p:cNvGrpSpPr/>
          <p:nvPr/>
        </p:nvGrpSpPr>
        <p:grpSpPr>
          <a:xfrm>
            <a:off x="4759757" y="4941168"/>
            <a:ext cx="4082665" cy="1008111"/>
            <a:chOff x="4882839" y="5003436"/>
            <a:chExt cx="4626287" cy="999908"/>
          </a:xfrm>
        </p:grpSpPr>
        <p:grpSp>
          <p:nvGrpSpPr>
            <p:cNvPr id="30" name="Group 29">
              <a:extLst>
                <a:ext uri="{FF2B5EF4-FFF2-40B4-BE49-F238E27FC236}">
                  <a16:creationId xmlns:a16="http://schemas.microsoft.com/office/drawing/2014/main" id="{C3E09A13-E1B9-49B5-C7E9-6456F85AD447}"/>
                </a:ext>
              </a:extLst>
            </p:cNvPr>
            <p:cNvGrpSpPr/>
            <p:nvPr/>
          </p:nvGrpSpPr>
          <p:grpSpPr>
            <a:xfrm>
              <a:off x="4882839" y="5003436"/>
              <a:ext cx="4626287" cy="999908"/>
              <a:chOff x="1299459" y="4312484"/>
              <a:chExt cx="5189841" cy="1152748"/>
            </a:xfrm>
          </p:grpSpPr>
          <p:sp>
            <p:nvSpPr>
              <p:cNvPr id="32" name="Rectangle 31">
                <a:extLst>
                  <a:ext uri="{FF2B5EF4-FFF2-40B4-BE49-F238E27FC236}">
                    <a16:creationId xmlns:a16="http://schemas.microsoft.com/office/drawing/2014/main" id="{7187A3AA-C474-8D73-46D3-2C818F65D0D0}"/>
                  </a:ext>
                </a:extLst>
              </p:cNvPr>
              <p:cNvSpPr/>
              <p:nvPr/>
            </p:nvSpPr>
            <p:spPr>
              <a:xfrm>
                <a:off x="1299459" y="4312484"/>
                <a:ext cx="5189841" cy="1152748"/>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3" name="TextBox 32">
                <a:extLst>
                  <a:ext uri="{FF2B5EF4-FFF2-40B4-BE49-F238E27FC236}">
                    <a16:creationId xmlns:a16="http://schemas.microsoft.com/office/drawing/2014/main" id="{084DD8FC-D65D-A910-9EC9-EF259603537A}"/>
                  </a:ext>
                </a:extLst>
              </p:cNvPr>
              <p:cNvSpPr txBox="1"/>
              <p:nvPr/>
            </p:nvSpPr>
            <p:spPr>
              <a:xfrm>
                <a:off x="2124213" y="4498471"/>
                <a:ext cx="4280091" cy="739062"/>
              </a:xfrm>
              <a:prstGeom prst="rect">
                <a:avLst/>
              </a:prstGeom>
              <a:noFill/>
            </p:spPr>
            <p:txBody>
              <a:bodyPr wrap="square">
                <a:spAutoFit/>
              </a:bodyPr>
              <a:lstStyle/>
              <a:p>
                <a:pPr algn="ctr"/>
                <a:r>
                  <a:rPr lang="en-GB" sz="1200" b="1" i="1" dirty="0"/>
                  <a:t>Memory: </a:t>
                </a:r>
                <a:r>
                  <a:rPr lang="en-GB" sz="1200" dirty="0"/>
                  <a:t>Anxiety can make it harder to remember what you want to say, causing you to forget important points or details.</a:t>
                </a:r>
              </a:p>
            </p:txBody>
          </p:sp>
        </p:grpSp>
        <p:pic>
          <p:nvPicPr>
            <p:cNvPr id="35" name="Picture 34">
              <a:extLst>
                <a:ext uri="{FF2B5EF4-FFF2-40B4-BE49-F238E27FC236}">
                  <a16:creationId xmlns:a16="http://schemas.microsoft.com/office/drawing/2014/main" id="{D53AE828-33C9-D40B-8AE2-06373C7D7D32}"/>
                </a:ext>
              </a:extLst>
            </p:cNvPr>
            <p:cNvPicPr>
              <a:picLocks noChangeAspect="1"/>
            </p:cNvPicPr>
            <p:nvPr/>
          </p:nvPicPr>
          <p:blipFill>
            <a:blip r:embed="rId7"/>
            <a:stretch>
              <a:fillRect/>
            </a:stretch>
          </p:blipFill>
          <p:spPr>
            <a:xfrm>
              <a:off x="5021201" y="5141497"/>
              <a:ext cx="677354" cy="681338"/>
            </a:xfrm>
            <a:prstGeom prst="rect">
              <a:avLst/>
            </a:prstGeom>
          </p:spPr>
        </p:pic>
      </p:grpSp>
      <p:grpSp>
        <p:nvGrpSpPr>
          <p:cNvPr id="57" name="Group 56">
            <a:extLst>
              <a:ext uri="{FF2B5EF4-FFF2-40B4-BE49-F238E27FC236}">
                <a16:creationId xmlns:a16="http://schemas.microsoft.com/office/drawing/2014/main" id="{F890FF6B-3C95-3AB9-1543-5633D7579114}"/>
              </a:ext>
            </a:extLst>
          </p:cNvPr>
          <p:cNvGrpSpPr/>
          <p:nvPr/>
        </p:nvGrpSpPr>
        <p:grpSpPr>
          <a:xfrm>
            <a:off x="398705" y="4941168"/>
            <a:ext cx="4310009" cy="1008111"/>
            <a:chOff x="398705" y="4941168"/>
            <a:chExt cx="4310009" cy="1008111"/>
          </a:xfrm>
        </p:grpSpPr>
        <p:grpSp>
          <p:nvGrpSpPr>
            <p:cNvPr id="36" name="Group 35">
              <a:extLst>
                <a:ext uri="{FF2B5EF4-FFF2-40B4-BE49-F238E27FC236}">
                  <a16:creationId xmlns:a16="http://schemas.microsoft.com/office/drawing/2014/main" id="{0C57B4C5-135A-2C7F-CF45-445FA7041B2D}"/>
                </a:ext>
              </a:extLst>
            </p:cNvPr>
            <p:cNvGrpSpPr/>
            <p:nvPr/>
          </p:nvGrpSpPr>
          <p:grpSpPr>
            <a:xfrm>
              <a:off x="398705" y="4941168"/>
              <a:ext cx="4310009" cy="1008111"/>
              <a:chOff x="539552" y="3068960"/>
              <a:chExt cx="5249155" cy="1162205"/>
            </a:xfrm>
          </p:grpSpPr>
          <p:sp>
            <p:nvSpPr>
              <p:cNvPr id="37" name="Rectangle 36">
                <a:extLst>
                  <a:ext uri="{FF2B5EF4-FFF2-40B4-BE49-F238E27FC236}">
                    <a16:creationId xmlns:a16="http://schemas.microsoft.com/office/drawing/2014/main" id="{F6EFC634-A69D-7B6E-20FE-7076184E4718}"/>
                  </a:ext>
                </a:extLst>
              </p:cNvPr>
              <p:cNvSpPr/>
              <p:nvPr/>
            </p:nvSpPr>
            <p:spPr>
              <a:xfrm>
                <a:off x="539552" y="3068960"/>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8" name="TextBox 37">
                <a:extLst>
                  <a:ext uri="{FF2B5EF4-FFF2-40B4-BE49-F238E27FC236}">
                    <a16:creationId xmlns:a16="http://schemas.microsoft.com/office/drawing/2014/main" id="{9F6FD07B-736D-3978-6B69-1F7011195A1B}"/>
                  </a:ext>
                </a:extLst>
              </p:cNvPr>
              <p:cNvSpPr txBox="1"/>
              <p:nvPr/>
            </p:nvSpPr>
            <p:spPr>
              <a:xfrm>
                <a:off x="1216707" y="3395655"/>
                <a:ext cx="4572000" cy="532232"/>
              </a:xfrm>
              <a:prstGeom prst="rect">
                <a:avLst/>
              </a:prstGeom>
              <a:noFill/>
            </p:spPr>
            <p:txBody>
              <a:bodyPr wrap="square">
                <a:spAutoFit/>
              </a:bodyPr>
              <a:lstStyle/>
              <a:p>
                <a:pPr algn="ctr"/>
                <a:r>
                  <a:rPr lang="en-GB" sz="1200" b="1" i="1" dirty="0"/>
                  <a:t>Timing: </a:t>
                </a:r>
                <a:r>
                  <a:rPr lang="en-GB" sz="1200" dirty="0"/>
                  <a:t>Nervousness can cause you to rush through your talk, making it difficult for your audience to follow along.</a:t>
                </a:r>
              </a:p>
            </p:txBody>
          </p:sp>
        </p:grpSp>
        <p:pic>
          <p:nvPicPr>
            <p:cNvPr id="41" name="Picture 40">
              <a:extLst>
                <a:ext uri="{FF2B5EF4-FFF2-40B4-BE49-F238E27FC236}">
                  <a16:creationId xmlns:a16="http://schemas.microsoft.com/office/drawing/2014/main" id="{D01727B9-D779-F961-5E85-8FD69ABA463E}"/>
                </a:ext>
              </a:extLst>
            </p:cNvPr>
            <p:cNvPicPr>
              <a:picLocks noChangeAspect="1"/>
            </p:cNvPicPr>
            <p:nvPr/>
          </p:nvPicPr>
          <p:blipFill rotWithShape="1">
            <a:blip r:embed="rId8"/>
            <a:srcRect l="14424"/>
            <a:stretch/>
          </p:blipFill>
          <p:spPr>
            <a:xfrm>
              <a:off x="498449" y="5150775"/>
              <a:ext cx="546702" cy="582481"/>
            </a:xfrm>
            <a:prstGeom prst="rect">
              <a:avLst/>
            </a:prstGeom>
          </p:spPr>
        </p:pic>
      </p:grpSp>
      <p:grpSp>
        <p:nvGrpSpPr>
          <p:cNvPr id="55" name="Group 54">
            <a:extLst>
              <a:ext uri="{FF2B5EF4-FFF2-40B4-BE49-F238E27FC236}">
                <a16:creationId xmlns:a16="http://schemas.microsoft.com/office/drawing/2014/main" id="{85E65251-8475-2484-B4A2-2805BC841B8E}"/>
              </a:ext>
            </a:extLst>
          </p:cNvPr>
          <p:cNvGrpSpPr/>
          <p:nvPr/>
        </p:nvGrpSpPr>
        <p:grpSpPr>
          <a:xfrm>
            <a:off x="5220071" y="2871214"/>
            <a:ext cx="3622351" cy="915194"/>
            <a:chOff x="5220071" y="2871214"/>
            <a:chExt cx="3622351" cy="915194"/>
          </a:xfrm>
        </p:grpSpPr>
        <p:grpSp>
          <p:nvGrpSpPr>
            <p:cNvPr id="45" name="Group 44">
              <a:extLst>
                <a:ext uri="{FF2B5EF4-FFF2-40B4-BE49-F238E27FC236}">
                  <a16:creationId xmlns:a16="http://schemas.microsoft.com/office/drawing/2014/main" id="{B84D94BD-6CBC-01EC-CBF8-5932E68D8F45}"/>
                </a:ext>
              </a:extLst>
            </p:cNvPr>
            <p:cNvGrpSpPr/>
            <p:nvPr/>
          </p:nvGrpSpPr>
          <p:grpSpPr>
            <a:xfrm>
              <a:off x="5220071" y="2871214"/>
              <a:ext cx="3622351" cy="915194"/>
              <a:chOff x="539551" y="3246918"/>
              <a:chExt cx="5189842" cy="984247"/>
            </a:xfrm>
          </p:grpSpPr>
          <p:sp>
            <p:nvSpPr>
              <p:cNvPr id="46" name="Rectangle 45">
                <a:extLst>
                  <a:ext uri="{FF2B5EF4-FFF2-40B4-BE49-F238E27FC236}">
                    <a16:creationId xmlns:a16="http://schemas.microsoft.com/office/drawing/2014/main" id="{F93BEEBE-4CA6-B7E7-0CFC-3C7DF36570BF}"/>
                  </a:ext>
                </a:extLst>
              </p:cNvPr>
              <p:cNvSpPr/>
              <p:nvPr/>
            </p:nvSpPr>
            <p:spPr>
              <a:xfrm>
                <a:off x="539552" y="3246918"/>
                <a:ext cx="5189841" cy="984247"/>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6BFE71CB-6950-95F9-DF7B-B0DE001C6A35}"/>
                  </a:ext>
                </a:extLst>
              </p:cNvPr>
              <p:cNvSpPr txBox="1"/>
              <p:nvPr/>
            </p:nvSpPr>
            <p:spPr>
              <a:xfrm>
                <a:off x="539551" y="3304701"/>
                <a:ext cx="4229883" cy="893697"/>
              </a:xfrm>
              <a:prstGeom prst="rect">
                <a:avLst/>
              </a:prstGeom>
              <a:noFill/>
            </p:spPr>
            <p:txBody>
              <a:bodyPr wrap="square">
                <a:spAutoFit/>
              </a:bodyPr>
              <a:lstStyle/>
              <a:p>
                <a:r>
                  <a:rPr lang="en-GB" sz="1200" b="1" i="1" dirty="0"/>
                  <a:t>Engaging with the audience: </a:t>
                </a:r>
                <a:r>
                  <a:rPr lang="en-GB" sz="1200" dirty="0"/>
                  <a:t>Anxiety can make it hard to make look up at your audience, which can make you appear less confident and engaged.</a:t>
                </a:r>
              </a:p>
            </p:txBody>
          </p:sp>
        </p:grpSp>
        <p:pic>
          <p:nvPicPr>
            <p:cNvPr id="50" name="Picture 49">
              <a:extLst>
                <a:ext uri="{FF2B5EF4-FFF2-40B4-BE49-F238E27FC236}">
                  <a16:creationId xmlns:a16="http://schemas.microsoft.com/office/drawing/2014/main" id="{9CAB641C-BE67-00A2-557D-D94BC63A3A0F}"/>
                </a:ext>
              </a:extLst>
            </p:cNvPr>
            <p:cNvPicPr>
              <a:picLocks noChangeAspect="1"/>
            </p:cNvPicPr>
            <p:nvPr/>
          </p:nvPicPr>
          <p:blipFill>
            <a:blip r:embed="rId9"/>
            <a:stretch>
              <a:fillRect/>
            </a:stretch>
          </p:blipFill>
          <p:spPr>
            <a:xfrm>
              <a:off x="7970879" y="3022488"/>
              <a:ext cx="781021" cy="682366"/>
            </a:xfrm>
            <a:prstGeom prst="rect">
              <a:avLst/>
            </a:prstGeom>
          </p:spPr>
        </p:pic>
      </p:grpSp>
      <p:grpSp>
        <p:nvGrpSpPr>
          <p:cNvPr id="56" name="Group 55">
            <a:extLst>
              <a:ext uri="{FF2B5EF4-FFF2-40B4-BE49-F238E27FC236}">
                <a16:creationId xmlns:a16="http://schemas.microsoft.com/office/drawing/2014/main" id="{D31BFB39-46B4-F217-39A9-74A8FDA97C7A}"/>
              </a:ext>
            </a:extLst>
          </p:cNvPr>
          <p:cNvGrpSpPr/>
          <p:nvPr/>
        </p:nvGrpSpPr>
        <p:grpSpPr>
          <a:xfrm>
            <a:off x="415032" y="3852779"/>
            <a:ext cx="8405440" cy="1016381"/>
            <a:chOff x="415032" y="3852779"/>
            <a:chExt cx="8405440" cy="1016381"/>
          </a:xfrm>
        </p:grpSpPr>
        <p:grpSp>
          <p:nvGrpSpPr>
            <p:cNvPr id="42" name="Group 41">
              <a:extLst>
                <a:ext uri="{FF2B5EF4-FFF2-40B4-BE49-F238E27FC236}">
                  <a16:creationId xmlns:a16="http://schemas.microsoft.com/office/drawing/2014/main" id="{176D2668-C9A0-31F9-D663-ACD958826D70}"/>
                </a:ext>
              </a:extLst>
            </p:cNvPr>
            <p:cNvGrpSpPr/>
            <p:nvPr/>
          </p:nvGrpSpPr>
          <p:grpSpPr>
            <a:xfrm>
              <a:off x="415032" y="3852779"/>
              <a:ext cx="8405440" cy="1016381"/>
              <a:chOff x="597000" y="3032621"/>
              <a:chExt cx="5189841" cy="1162205"/>
            </a:xfrm>
          </p:grpSpPr>
          <p:sp>
            <p:nvSpPr>
              <p:cNvPr id="43" name="Rectangle 42">
                <a:extLst>
                  <a:ext uri="{FF2B5EF4-FFF2-40B4-BE49-F238E27FC236}">
                    <a16:creationId xmlns:a16="http://schemas.microsoft.com/office/drawing/2014/main" id="{839ED72F-DD59-0605-9940-D96236F8DCD7}"/>
                  </a:ext>
                </a:extLst>
              </p:cNvPr>
              <p:cNvSpPr/>
              <p:nvPr/>
            </p:nvSpPr>
            <p:spPr>
              <a:xfrm>
                <a:off x="597000" y="3032621"/>
                <a:ext cx="5189841" cy="116220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AE71E0D7-4428-9D64-48CD-D532E215FC41}"/>
                  </a:ext>
                </a:extLst>
              </p:cNvPr>
              <p:cNvSpPr txBox="1"/>
              <p:nvPr/>
            </p:nvSpPr>
            <p:spPr>
              <a:xfrm>
                <a:off x="597000" y="3092388"/>
                <a:ext cx="5189841" cy="527902"/>
              </a:xfrm>
              <a:prstGeom prst="rect">
                <a:avLst/>
              </a:prstGeom>
              <a:noFill/>
            </p:spPr>
            <p:txBody>
              <a:bodyPr wrap="square">
                <a:spAutoFit/>
              </a:bodyPr>
              <a:lstStyle/>
              <a:p>
                <a:pPr algn="ctr"/>
                <a:r>
                  <a:rPr lang="en-GB" sz="1200" b="1" i="1" dirty="0"/>
                  <a:t>Body language: </a:t>
                </a:r>
                <a:r>
                  <a:rPr lang="en-GB" sz="1200" dirty="0"/>
                  <a:t>Nervousness can cause you to fidget or pace, making you appear distracted or unprepared. It can also make us tense </a:t>
                </a:r>
                <a:r>
                  <a:rPr lang="en-GB" sz="1200" b="0" i="0" dirty="0">
                    <a:effectLst/>
                  </a:rPr>
                  <a:t>up and hunch our shoulders or slump our posture, which can make us appear closed off, scared or defensive.</a:t>
                </a:r>
                <a:endParaRPr lang="en-GB" sz="1200" dirty="0"/>
              </a:p>
            </p:txBody>
          </p:sp>
        </p:grpSp>
        <p:pic>
          <p:nvPicPr>
            <p:cNvPr id="52" name="Picture 51">
              <a:extLst>
                <a:ext uri="{FF2B5EF4-FFF2-40B4-BE49-F238E27FC236}">
                  <a16:creationId xmlns:a16="http://schemas.microsoft.com/office/drawing/2014/main" id="{4C5C4E68-6A2D-54F4-FEAC-DAC9C35B0BE0}"/>
                </a:ext>
              </a:extLst>
            </p:cNvPr>
            <p:cNvPicPr>
              <a:picLocks noChangeAspect="1"/>
            </p:cNvPicPr>
            <p:nvPr/>
          </p:nvPicPr>
          <p:blipFill>
            <a:blip r:embed="rId10"/>
            <a:stretch>
              <a:fillRect/>
            </a:stretch>
          </p:blipFill>
          <p:spPr>
            <a:xfrm>
              <a:off x="8251181" y="4135879"/>
              <a:ext cx="332052" cy="660287"/>
            </a:xfrm>
            <a:prstGeom prst="rect">
              <a:avLst/>
            </a:prstGeom>
          </p:spPr>
        </p:pic>
        <p:pic>
          <p:nvPicPr>
            <p:cNvPr id="54" name="Picture 53">
              <a:extLst>
                <a:ext uri="{FF2B5EF4-FFF2-40B4-BE49-F238E27FC236}">
                  <a16:creationId xmlns:a16="http://schemas.microsoft.com/office/drawing/2014/main" id="{976C3A22-652A-9317-CE22-D99A644C2769}"/>
                </a:ext>
              </a:extLst>
            </p:cNvPr>
            <p:cNvPicPr>
              <a:picLocks noChangeAspect="1"/>
            </p:cNvPicPr>
            <p:nvPr/>
          </p:nvPicPr>
          <p:blipFill>
            <a:blip r:embed="rId11"/>
            <a:stretch>
              <a:fillRect/>
            </a:stretch>
          </p:blipFill>
          <p:spPr>
            <a:xfrm>
              <a:off x="570364" y="4187282"/>
              <a:ext cx="332052" cy="659953"/>
            </a:xfrm>
            <a:prstGeom prst="rect">
              <a:avLst/>
            </a:prstGeom>
          </p:spPr>
        </p:pic>
      </p:grpSp>
      <p:pic>
        <p:nvPicPr>
          <p:cNvPr id="6" name="Picture 5">
            <a:extLst>
              <a:ext uri="{FF2B5EF4-FFF2-40B4-BE49-F238E27FC236}">
                <a16:creationId xmlns:a16="http://schemas.microsoft.com/office/drawing/2014/main" id="{27881467-A4C7-D16B-E8F8-30F01EFEC46F}"/>
              </a:ext>
            </a:extLst>
          </p:cNvPr>
          <p:cNvPicPr>
            <a:picLocks noGrp="1" noRot="1" noMove="1" noResize="1" noEditPoints="1" noAdjustHandles="1" noChangeArrowheads="1" noChangeShapeType="1" noCrop="1"/>
          </p:cNvPicPr>
          <p:nvPr/>
        </p:nvPicPr>
        <p:blipFill rotWithShape="1">
          <a:blip r:embed="rId12"/>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37315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6AD2F-63EB-6D85-00AE-DAB8BD752C68}"/>
              </a:ext>
            </a:extLst>
          </p:cNvPr>
          <p:cNvSpPr>
            <a:spLocks noGrp="1"/>
          </p:cNvSpPr>
          <p:nvPr>
            <p:ph type="title"/>
          </p:nvPr>
        </p:nvSpPr>
        <p:spPr>
          <a:xfrm>
            <a:off x="373157" y="1124744"/>
            <a:ext cx="8496944" cy="792088"/>
          </a:xfrm>
        </p:spPr>
        <p:txBody>
          <a:bodyPr/>
          <a:lstStyle/>
          <a:p>
            <a:r>
              <a:rPr lang="en-GB" b="1" i="1" dirty="0"/>
              <a:t>Speaking audibly, clearly, and without rushing</a:t>
            </a:r>
          </a:p>
        </p:txBody>
      </p:sp>
      <p:sp>
        <p:nvSpPr>
          <p:cNvPr id="3" name="Date Placeholder 2">
            <a:extLst>
              <a:ext uri="{FF2B5EF4-FFF2-40B4-BE49-F238E27FC236}">
                <a16:creationId xmlns:a16="http://schemas.microsoft.com/office/drawing/2014/main" id="{20EBA74B-45B0-4C25-3903-04414D1BB06B}"/>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48F96E09-03A5-52D4-2499-D88072FF3771}"/>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009CAD74-2282-1BEC-C56F-D4855353D71B}"/>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7" name="TextBox 6">
            <a:extLst>
              <a:ext uri="{FF2B5EF4-FFF2-40B4-BE49-F238E27FC236}">
                <a16:creationId xmlns:a16="http://schemas.microsoft.com/office/drawing/2014/main" id="{E15B20C3-1C22-46AD-74F5-23BA7FE0C6AB}"/>
              </a:ext>
            </a:extLst>
          </p:cNvPr>
          <p:cNvSpPr txBox="1"/>
          <p:nvPr/>
        </p:nvSpPr>
        <p:spPr>
          <a:xfrm>
            <a:off x="373157" y="1916832"/>
            <a:ext cx="5616624" cy="3939540"/>
          </a:xfrm>
          <a:prstGeom prst="rect">
            <a:avLst/>
          </a:prstGeom>
          <a:noFill/>
        </p:spPr>
        <p:txBody>
          <a:bodyPr wrap="square">
            <a:spAutoFit/>
          </a:bodyPr>
          <a:lstStyle/>
          <a:p>
            <a:r>
              <a:rPr lang="en-GB" sz="1400" dirty="0"/>
              <a:t>To combat nerves when giving your talk, there are a few things you can do:</a:t>
            </a:r>
          </a:p>
          <a:p>
            <a:endParaRPr lang="en-GB" sz="1400" dirty="0"/>
          </a:p>
          <a:p>
            <a:pPr marL="342900" indent="-342900">
              <a:buFont typeface="+mj-lt"/>
              <a:buAutoNum type="arabicPeriod"/>
            </a:pPr>
            <a:r>
              <a:rPr lang="en-GB" sz="1400" b="1" i="1" dirty="0"/>
              <a:t>Practise your talk ahead of time: </a:t>
            </a:r>
            <a:r>
              <a:rPr lang="en-GB" sz="1400" dirty="0"/>
              <a:t>This will help you feel more comfortable with the material and reduce anxiety about forgetting important points.</a:t>
            </a:r>
          </a:p>
          <a:p>
            <a:pPr marL="342900" indent="-342900">
              <a:buFont typeface="+mj-lt"/>
              <a:buAutoNum type="arabicPeriod"/>
            </a:pPr>
            <a:endParaRPr lang="en-GB" sz="1400" dirty="0"/>
          </a:p>
          <a:p>
            <a:pPr marL="342900" indent="-342900">
              <a:buFont typeface="+mj-lt"/>
              <a:buAutoNum type="arabicPeriod"/>
            </a:pPr>
            <a:r>
              <a:rPr lang="en-GB" sz="1400" b="1" i="1" dirty="0"/>
              <a:t>Use relaxation techniques: </a:t>
            </a:r>
            <a:r>
              <a:rPr lang="en-GB" sz="1400" dirty="0"/>
              <a:t>Taking deep breaths or practising meditation can help you feel more calm and centred before giving a talk.</a:t>
            </a:r>
          </a:p>
          <a:p>
            <a:pPr marL="342900" indent="-342900">
              <a:buFont typeface="+mj-lt"/>
              <a:buAutoNum type="arabicPeriod"/>
            </a:pPr>
            <a:endParaRPr lang="en-GB" sz="1400" dirty="0"/>
          </a:p>
          <a:p>
            <a:pPr marL="342900" indent="-342900">
              <a:buFont typeface="+mj-lt"/>
              <a:buAutoNum type="arabicPeriod"/>
            </a:pPr>
            <a:r>
              <a:rPr lang="en-GB" sz="1400" b="1" i="1" dirty="0"/>
              <a:t>Visualise success:</a:t>
            </a:r>
            <a:r>
              <a:rPr lang="en-GB" sz="1400" dirty="0"/>
              <a:t> Visualising yourself giving a successful talk can help boost your confidence and reduce anxiety.</a:t>
            </a:r>
          </a:p>
          <a:p>
            <a:pPr marL="342900" indent="-342900">
              <a:buFont typeface="+mj-lt"/>
              <a:buAutoNum type="arabicPeriod"/>
            </a:pPr>
            <a:endParaRPr lang="en-GB" sz="1400" dirty="0"/>
          </a:p>
          <a:p>
            <a:pPr marL="342900" indent="-342900">
              <a:buFont typeface="+mj-lt"/>
              <a:buAutoNum type="arabicPeriod"/>
            </a:pPr>
            <a:r>
              <a:rPr lang="en-GB" sz="1400" b="1" i="1" dirty="0"/>
              <a:t>Focus on the message: </a:t>
            </a:r>
            <a:r>
              <a:rPr lang="en-GB" sz="1400" dirty="0"/>
              <a:t>Remember that the content of your talk is more important than the nerves you may be feeling. Focus on delivering your message clearly and effectively, rather than on your nervousness.</a:t>
            </a:r>
          </a:p>
          <a:p>
            <a:endParaRPr lang="en-GB" sz="1200" dirty="0"/>
          </a:p>
        </p:txBody>
      </p:sp>
      <p:pic>
        <p:nvPicPr>
          <p:cNvPr id="8" name="Picture 7">
            <a:extLst>
              <a:ext uri="{FF2B5EF4-FFF2-40B4-BE49-F238E27FC236}">
                <a16:creationId xmlns:a16="http://schemas.microsoft.com/office/drawing/2014/main" id="{79105B46-404D-4FE5-E3C0-80C61ADC44F7}"/>
              </a:ext>
            </a:extLst>
          </p:cNvPr>
          <p:cNvPicPr>
            <a:picLocks noChangeAspect="1"/>
          </p:cNvPicPr>
          <p:nvPr/>
        </p:nvPicPr>
        <p:blipFill>
          <a:blip r:embed="rId2"/>
          <a:stretch>
            <a:fillRect/>
          </a:stretch>
        </p:blipFill>
        <p:spPr>
          <a:xfrm>
            <a:off x="6156176" y="2704843"/>
            <a:ext cx="1477624" cy="1882113"/>
          </a:xfrm>
          <a:prstGeom prst="rect">
            <a:avLst/>
          </a:prstGeom>
        </p:spPr>
      </p:pic>
      <p:pic>
        <p:nvPicPr>
          <p:cNvPr id="10" name="Picture 9">
            <a:extLst>
              <a:ext uri="{FF2B5EF4-FFF2-40B4-BE49-F238E27FC236}">
                <a16:creationId xmlns:a16="http://schemas.microsoft.com/office/drawing/2014/main" id="{2844A539-6DC7-5195-126B-9506715795BD}"/>
              </a:ext>
            </a:extLst>
          </p:cNvPr>
          <p:cNvPicPr>
            <a:picLocks noChangeAspect="1"/>
          </p:cNvPicPr>
          <p:nvPr/>
        </p:nvPicPr>
        <p:blipFill>
          <a:blip r:embed="rId3"/>
          <a:stretch>
            <a:fillRect/>
          </a:stretch>
        </p:blipFill>
        <p:spPr>
          <a:xfrm>
            <a:off x="7009296" y="4586956"/>
            <a:ext cx="1876898" cy="1607604"/>
          </a:xfrm>
          <a:prstGeom prst="rect">
            <a:avLst/>
          </a:prstGeom>
        </p:spPr>
      </p:pic>
      <p:pic>
        <p:nvPicPr>
          <p:cNvPr id="12" name="Picture 11">
            <a:extLst>
              <a:ext uri="{FF2B5EF4-FFF2-40B4-BE49-F238E27FC236}">
                <a16:creationId xmlns:a16="http://schemas.microsoft.com/office/drawing/2014/main" id="{1A8089B6-4C25-E661-673D-B963815E0577}"/>
              </a:ext>
            </a:extLst>
          </p:cNvPr>
          <p:cNvPicPr>
            <a:picLocks noChangeAspect="1"/>
          </p:cNvPicPr>
          <p:nvPr/>
        </p:nvPicPr>
        <p:blipFill>
          <a:blip r:embed="rId4"/>
          <a:stretch>
            <a:fillRect/>
          </a:stretch>
        </p:blipFill>
        <p:spPr>
          <a:xfrm>
            <a:off x="7295949" y="1902825"/>
            <a:ext cx="1657350" cy="1162050"/>
          </a:xfrm>
          <a:prstGeom prst="rect">
            <a:avLst/>
          </a:prstGeom>
        </p:spPr>
      </p:pic>
      <p:pic>
        <p:nvPicPr>
          <p:cNvPr id="6" name="Picture 5">
            <a:extLst>
              <a:ext uri="{FF2B5EF4-FFF2-40B4-BE49-F238E27FC236}">
                <a16:creationId xmlns:a16="http://schemas.microsoft.com/office/drawing/2014/main" id="{8AA55BB5-1227-FF59-B1A4-35D89F3FCCFA}"/>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752580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D7BC-88D5-F85E-6C6E-F79AA9A1CC55}"/>
              </a:ext>
            </a:extLst>
          </p:cNvPr>
          <p:cNvSpPr>
            <a:spLocks noGrp="1"/>
          </p:cNvSpPr>
          <p:nvPr>
            <p:ph type="title"/>
          </p:nvPr>
        </p:nvSpPr>
        <p:spPr>
          <a:xfrm>
            <a:off x="339601" y="980728"/>
            <a:ext cx="8496944" cy="720080"/>
          </a:xfrm>
        </p:spPr>
        <p:txBody>
          <a:bodyPr>
            <a:normAutofit fontScale="90000"/>
          </a:bodyPr>
          <a:lstStyle/>
          <a:p>
            <a:r>
              <a:rPr lang="en-GB" b="1" i="1" dirty="0"/>
              <a:t>What do we mean by ‘pace, pitch, tone, and pause’?</a:t>
            </a:r>
          </a:p>
        </p:txBody>
      </p:sp>
      <p:sp>
        <p:nvSpPr>
          <p:cNvPr id="3" name="Date Placeholder 2">
            <a:extLst>
              <a:ext uri="{FF2B5EF4-FFF2-40B4-BE49-F238E27FC236}">
                <a16:creationId xmlns:a16="http://schemas.microsoft.com/office/drawing/2014/main" id="{2DB48403-26EA-D683-B03D-86062C2A8E0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509B106-FA89-7B23-1A57-1DB8B2927422}"/>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6E5223B2-B199-02B4-754C-6DF27FCA6F06}"/>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a:extLst>
              <a:ext uri="{FF2B5EF4-FFF2-40B4-BE49-F238E27FC236}">
                <a16:creationId xmlns:a16="http://schemas.microsoft.com/office/drawing/2014/main" id="{4398FF1C-70F1-AE65-2AD0-B69A5A298A8F}"/>
              </a:ext>
            </a:extLst>
          </p:cNvPr>
          <p:cNvSpPr/>
          <p:nvPr/>
        </p:nvSpPr>
        <p:spPr>
          <a:xfrm>
            <a:off x="32352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Pace</a:t>
            </a:r>
          </a:p>
        </p:txBody>
      </p:sp>
      <p:sp>
        <p:nvSpPr>
          <p:cNvPr id="10" name="Rectangle 9">
            <a:extLst>
              <a:ext uri="{FF2B5EF4-FFF2-40B4-BE49-F238E27FC236}">
                <a16:creationId xmlns:a16="http://schemas.microsoft.com/office/drawing/2014/main" id="{1F7F671F-EB68-1818-B25F-B346FC20F9D9}"/>
              </a:ext>
            </a:extLst>
          </p:cNvPr>
          <p:cNvSpPr/>
          <p:nvPr/>
        </p:nvSpPr>
        <p:spPr>
          <a:xfrm>
            <a:off x="32352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Pitch</a:t>
            </a:r>
          </a:p>
        </p:txBody>
      </p:sp>
      <p:sp>
        <p:nvSpPr>
          <p:cNvPr id="11" name="Rectangle 10">
            <a:extLst>
              <a:ext uri="{FF2B5EF4-FFF2-40B4-BE49-F238E27FC236}">
                <a16:creationId xmlns:a16="http://schemas.microsoft.com/office/drawing/2014/main" id="{95F3C1D5-0B3A-6D5A-E559-BA5C1B102651}"/>
              </a:ext>
            </a:extLst>
          </p:cNvPr>
          <p:cNvSpPr/>
          <p:nvPr/>
        </p:nvSpPr>
        <p:spPr>
          <a:xfrm>
            <a:off x="33960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Tone</a:t>
            </a:r>
          </a:p>
        </p:txBody>
      </p:sp>
      <p:sp>
        <p:nvSpPr>
          <p:cNvPr id="12" name="Rectangle 11">
            <a:extLst>
              <a:ext uri="{FF2B5EF4-FFF2-40B4-BE49-F238E27FC236}">
                <a16:creationId xmlns:a16="http://schemas.microsoft.com/office/drawing/2014/main" id="{B2D5C7BE-4422-5BF0-9CD2-33BC4D23BEBC}"/>
              </a:ext>
            </a:extLst>
          </p:cNvPr>
          <p:cNvSpPr/>
          <p:nvPr/>
        </p:nvSpPr>
        <p:spPr>
          <a:xfrm>
            <a:off x="34307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Pause</a:t>
            </a:r>
          </a:p>
        </p:txBody>
      </p:sp>
      <p:sp>
        <p:nvSpPr>
          <p:cNvPr id="13" name="Rectangle 12">
            <a:extLst>
              <a:ext uri="{FF2B5EF4-FFF2-40B4-BE49-F238E27FC236}">
                <a16:creationId xmlns:a16="http://schemas.microsoft.com/office/drawing/2014/main" id="{FB56A154-7D15-F337-C3B5-7A9AEC17DC55}"/>
              </a:ext>
            </a:extLst>
          </p:cNvPr>
          <p:cNvSpPr/>
          <p:nvPr/>
        </p:nvSpPr>
        <p:spPr>
          <a:xfrm>
            <a:off x="5692452"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attitude or emotion conveyed by a person's voice.</a:t>
            </a:r>
          </a:p>
        </p:txBody>
      </p:sp>
      <p:sp>
        <p:nvSpPr>
          <p:cNvPr id="14" name="Rectangle 13">
            <a:extLst>
              <a:ext uri="{FF2B5EF4-FFF2-40B4-BE49-F238E27FC236}">
                <a16:creationId xmlns:a16="http://schemas.microsoft.com/office/drawing/2014/main" id="{EE0BFD7E-20DF-E3C1-44F2-C19CC6D32689}"/>
              </a:ext>
            </a:extLst>
          </p:cNvPr>
          <p:cNvSpPr/>
          <p:nvPr/>
        </p:nvSpPr>
        <p:spPr>
          <a:xfrm>
            <a:off x="5692452"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A deliberate break in speech.</a:t>
            </a:r>
          </a:p>
        </p:txBody>
      </p:sp>
      <p:sp>
        <p:nvSpPr>
          <p:cNvPr id="15" name="Rectangle 14">
            <a:extLst>
              <a:ext uri="{FF2B5EF4-FFF2-40B4-BE49-F238E27FC236}">
                <a16:creationId xmlns:a16="http://schemas.microsoft.com/office/drawing/2014/main" id="{5F24F222-9050-1D9F-E797-20CD1CA9AA34}"/>
              </a:ext>
            </a:extLst>
          </p:cNvPr>
          <p:cNvSpPr/>
          <p:nvPr/>
        </p:nvSpPr>
        <p:spPr>
          <a:xfrm>
            <a:off x="5708525"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b="0" i="0" dirty="0">
                <a:solidFill>
                  <a:schemeClr val="tx1"/>
                </a:solidFill>
                <a:effectLst/>
                <a:latin typeface="Calibri"/>
                <a:cs typeface="Calibri"/>
              </a:rPr>
              <a:t>The speed at which a person speaks.</a:t>
            </a:r>
          </a:p>
        </p:txBody>
      </p:sp>
      <p:sp>
        <p:nvSpPr>
          <p:cNvPr id="16" name="Rectangle 15">
            <a:extLst>
              <a:ext uri="{FF2B5EF4-FFF2-40B4-BE49-F238E27FC236}">
                <a16:creationId xmlns:a16="http://schemas.microsoft.com/office/drawing/2014/main" id="{5793E310-B8B4-7C11-E05A-C54549667987}"/>
              </a:ext>
            </a:extLst>
          </p:cNvPr>
          <p:cNvSpPr/>
          <p:nvPr/>
        </p:nvSpPr>
        <p:spPr>
          <a:xfrm>
            <a:off x="5711998"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highness or lowness of a person's voice.</a:t>
            </a:r>
          </a:p>
        </p:txBody>
      </p:sp>
      <p:sp>
        <p:nvSpPr>
          <p:cNvPr id="17" name="TextBox 16">
            <a:extLst>
              <a:ext uri="{FF2B5EF4-FFF2-40B4-BE49-F238E27FC236}">
                <a16:creationId xmlns:a16="http://schemas.microsoft.com/office/drawing/2014/main" id="{39E53F5F-E3CE-7F38-47CE-0439EF415CAD}"/>
              </a:ext>
            </a:extLst>
          </p:cNvPr>
          <p:cNvSpPr txBox="1"/>
          <p:nvPr/>
        </p:nvSpPr>
        <p:spPr>
          <a:xfrm>
            <a:off x="307455" y="1599647"/>
            <a:ext cx="8464798" cy="307777"/>
          </a:xfrm>
          <a:prstGeom prst="rect">
            <a:avLst/>
          </a:prstGeom>
          <a:solidFill>
            <a:srgbClr val="C4D821">
              <a:alpha val="40000"/>
            </a:srgbClr>
          </a:solidFill>
        </p:spPr>
        <p:txBody>
          <a:bodyPr wrap="square" rtlCol="0">
            <a:spAutoFit/>
          </a:bodyPr>
          <a:lstStyle/>
          <a:p>
            <a:pPr algn="ctr"/>
            <a:r>
              <a:rPr lang="en-GB" sz="1400" dirty="0"/>
              <a:t>Can you match the words to the definitions?</a:t>
            </a:r>
          </a:p>
        </p:txBody>
      </p:sp>
      <p:pic>
        <p:nvPicPr>
          <p:cNvPr id="7" name="Picture 6">
            <a:extLst>
              <a:ext uri="{FF2B5EF4-FFF2-40B4-BE49-F238E27FC236}">
                <a16:creationId xmlns:a16="http://schemas.microsoft.com/office/drawing/2014/main" id="{30DBC418-3914-6F3B-9892-335243369E9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1389315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D7BC-88D5-F85E-6C6E-F79AA9A1CC55}"/>
              </a:ext>
            </a:extLst>
          </p:cNvPr>
          <p:cNvSpPr>
            <a:spLocks noGrp="1"/>
          </p:cNvSpPr>
          <p:nvPr>
            <p:ph type="title"/>
          </p:nvPr>
        </p:nvSpPr>
        <p:spPr>
          <a:xfrm>
            <a:off x="339601" y="947279"/>
            <a:ext cx="8496944" cy="720080"/>
          </a:xfrm>
        </p:spPr>
        <p:txBody>
          <a:bodyPr>
            <a:normAutofit fontScale="90000"/>
          </a:bodyPr>
          <a:lstStyle/>
          <a:p>
            <a:r>
              <a:rPr lang="en-GB" b="1" i="1" dirty="0"/>
              <a:t>What do we mean by ‘pace, pitch, tone, and pause’?</a:t>
            </a:r>
          </a:p>
        </p:txBody>
      </p:sp>
      <p:sp>
        <p:nvSpPr>
          <p:cNvPr id="3" name="Date Placeholder 2">
            <a:extLst>
              <a:ext uri="{FF2B5EF4-FFF2-40B4-BE49-F238E27FC236}">
                <a16:creationId xmlns:a16="http://schemas.microsoft.com/office/drawing/2014/main" id="{2DB48403-26EA-D683-B03D-86062C2A8E07}"/>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F509B106-FA89-7B23-1A57-1DB8B2927422}"/>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6E5223B2-B199-02B4-754C-6DF27FCA6F06}"/>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a:extLst>
              <a:ext uri="{FF2B5EF4-FFF2-40B4-BE49-F238E27FC236}">
                <a16:creationId xmlns:a16="http://schemas.microsoft.com/office/drawing/2014/main" id="{4398FF1C-70F1-AE65-2AD0-B69A5A298A8F}"/>
              </a:ext>
            </a:extLst>
          </p:cNvPr>
          <p:cNvSpPr/>
          <p:nvPr/>
        </p:nvSpPr>
        <p:spPr>
          <a:xfrm>
            <a:off x="32352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Pace</a:t>
            </a:r>
          </a:p>
        </p:txBody>
      </p:sp>
      <p:sp>
        <p:nvSpPr>
          <p:cNvPr id="10" name="Rectangle 9">
            <a:extLst>
              <a:ext uri="{FF2B5EF4-FFF2-40B4-BE49-F238E27FC236}">
                <a16:creationId xmlns:a16="http://schemas.microsoft.com/office/drawing/2014/main" id="{1F7F671F-EB68-1818-B25F-B346FC20F9D9}"/>
              </a:ext>
            </a:extLst>
          </p:cNvPr>
          <p:cNvSpPr/>
          <p:nvPr/>
        </p:nvSpPr>
        <p:spPr>
          <a:xfrm>
            <a:off x="32352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Pitch</a:t>
            </a:r>
          </a:p>
        </p:txBody>
      </p:sp>
      <p:sp>
        <p:nvSpPr>
          <p:cNvPr id="11" name="Rectangle 10">
            <a:extLst>
              <a:ext uri="{FF2B5EF4-FFF2-40B4-BE49-F238E27FC236}">
                <a16:creationId xmlns:a16="http://schemas.microsoft.com/office/drawing/2014/main" id="{95F3C1D5-0B3A-6D5A-E559-BA5C1B102651}"/>
              </a:ext>
            </a:extLst>
          </p:cNvPr>
          <p:cNvSpPr/>
          <p:nvPr/>
        </p:nvSpPr>
        <p:spPr>
          <a:xfrm>
            <a:off x="33960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Tone</a:t>
            </a:r>
          </a:p>
        </p:txBody>
      </p:sp>
      <p:sp>
        <p:nvSpPr>
          <p:cNvPr id="12" name="Rectangle 11">
            <a:extLst>
              <a:ext uri="{FF2B5EF4-FFF2-40B4-BE49-F238E27FC236}">
                <a16:creationId xmlns:a16="http://schemas.microsoft.com/office/drawing/2014/main" id="{B2D5C7BE-4422-5BF0-9CD2-33BC4D23BEBC}"/>
              </a:ext>
            </a:extLst>
          </p:cNvPr>
          <p:cNvSpPr/>
          <p:nvPr/>
        </p:nvSpPr>
        <p:spPr>
          <a:xfrm>
            <a:off x="34307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Pause</a:t>
            </a:r>
          </a:p>
        </p:txBody>
      </p:sp>
      <p:sp>
        <p:nvSpPr>
          <p:cNvPr id="13" name="Rectangle 12">
            <a:extLst>
              <a:ext uri="{FF2B5EF4-FFF2-40B4-BE49-F238E27FC236}">
                <a16:creationId xmlns:a16="http://schemas.microsoft.com/office/drawing/2014/main" id="{FB56A154-7D15-F337-C3B5-7A9AEC17DC55}"/>
              </a:ext>
            </a:extLst>
          </p:cNvPr>
          <p:cNvSpPr/>
          <p:nvPr/>
        </p:nvSpPr>
        <p:spPr>
          <a:xfrm>
            <a:off x="5621238" y="1976350"/>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attitude or emotion conveyed by a person's voice.</a:t>
            </a:r>
          </a:p>
        </p:txBody>
      </p:sp>
      <p:sp>
        <p:nvSpPr>
          <p:cNvPr id="14" name="Rectangle 13">
            <a:extLst>
              <a:ext uri="{FF2B5EF4-FFF2-40B4-BE49-F238E27FC236}">
                <a16:creationId xmlns:a16="http://schemas.microsoft.com/office/drawing/2014/main" id="{EE0BFD7E-20DF-E3C1-44F2-C19CC6D32689}"/>
              </a:ext>
            </a:extLst>
          </p:cNvPr>
          <p:cNvSpPr/>
          <p:nvPr/>
        </p:nvSpPr>
        <p:spPr>
          <a:xfrm>
            <a:off x="5621238" y="2995612"/>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A deliberate break in speech.</a:t>
            </a:r>
          </a:p>
        </p:txBody>
      </p:sp>
      <p:sp>
        <p:nvSpPr>
          <p:cNvPr id="15" name="Rectangle 14">
            <a:extLst>
              <a:ext uri="{FF2B5EF4-FFF2-40B4-BE49-F238E27FC236}">
                <a16:creationId xmlns:a16="http://schemas.microsoft.com/office/drawing/2014/main" id="{5F24F222-9050-1D9F-E797-20CD1CA9AA34}"/>
              </a:ext>
            </a:extLst>
          </p:cNvPr>
          <p:cNvSpPr/>
          <p:nvPr/>
        </p:nvSpPr>
        <p:spPr>
          <a:xfrm>
            <a:off x="5637311" y="4014874"/>
            <a:ext cx="3086100" cy="876585"/>
          </a:xfrm>
          <a:prstGeom prst="rect">
            <a:avLst/>
          </a:prstGeom>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GB" b="0" i="0" dirty="0">
                <a:solidFill>
                  <a:schemeClr val="tx1"/>
                </a:solidFill>
                <a:effectLst/>
                <a:latin typeface="Calibri"/>
                <a:cs typeface="Calibri"/>
              </a:rPr>
              <a:t>The speed at which a person speaks.</a:t>
            </a:r>
          </a:p>
        </p:txBody>
      </p:sp>
      <p:sp>
        <p:nvSpPr>
          <p:cNvPr id="16" name="Rectangle 15">
            <a:extLst>
              <a:ext uri="{FF2B5EF4-FFF2-40B4-BE49-F238E27FC236}">
                <a16:creationId xmlns:a16="http://schemas.microsoft.com/office/drawing/2014/main" id="{5793E310-B8B4-7C11-E05A-C54549667987}"/>
              </a:ext>
            </a:extLst>
          </p:cNvPr>
          <p:cNvSpPr/>
          <p:nvPr/>
        </p:nvSpPr>
        <p:spPr>
          <a:xfrm>
            <a:off x="5640784" y="5034136"/>
            <a:ext cx="3086100" cy="87658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The highness or lowness of a person's voice.</a:t>
            </a:r>
          </a:p>
        </p:txBody>
      </p:sp>
      <p:sp>
        <p:nvSpPr>
          <p:cNvPr id="17" name="TextBox 16">
            <a:extLst>
              <a:ext uri="{FF2B5EF4-FFF2-40B4-BE49-F238E27FC236}">
                <a16:creationId xmlns:a16="http://schemas.microsoft.com/office/drawing/2014/main" id="{39E53F5F-E3CE-7F38-47CE-0439EF415CAD}"/>
              </a:ext>
            </a:extLst>
          </p:cNvPr>
          <p:cNvSpPr txBox="1"/>
          <p:nvPr/>
        </p:nvSpPr>
        <p:spPr>
          <a:xfrm>
            <a:off x="339601" y="1603315"/>
            <a:ext cx="8383810" cy="307777"/>
          </a:xfrm>
          <a:prstGeom prst="rect">
            <a:avLst/>
          </a:prstGeom>
          <a:solidFill>
            <a:srgbClr val="C4D821">
              <a:alpha val="40000"/>
            </a:srgbClr>
          </a:solidFill>
        </p:spPr>
        <p:txBody>
          <a:bodyPr wrap="square" rtlCol="0">
            <a:spAutoFit/>
          </a:bodyPr>
          <a:lstStyle/>
          <a:p>
            <a:pPr algn="ctr"/>
            <a:r>
              <a:rPr lang="en-GB" sz="1400" dirty="0"/>
              <a:t>Can you match the words to the definitions?</a:t>
            </a:r>
          </a:p>
        </p:txBody>
      </p:sp>
      <p:cxnSp>
        <p:nvCxnSpPr>
          <p:cNvPr id="8" name="Straight Arrow Connector 7">
            <a:extLst>
              <a:ext uri="{FF2B5EF4-FFF2-40B4-BE49-F238E27FC236}">
                <a16:creationId xmlns:a16="http://schemas.microsoft.com/office/drawing/2014/main" id="{7EC5C197-378F-CB7F-1D4A-D2D148C6BE29}"/>
              </a:ext>
            </a:extLst>
          </p:cNvPr>
          <p:cNvCxnSpPr>
            <a:cxnSpLocks/>
            <a:stCxn id="6" idx="3"/>
            <a:endCxn id="15" idx="1"/>
          </p:cNvCxnSpPr>
          <p:nvPr/>
        </p:nvCxnSpPr>
        <p:spPr>
          <a:xfrm>
            <a:off x="3409628" y="2414643"/>
            <a:ext cx="2227683"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AACFB4B-F4E8-B035-5818-950E2AB0193E}"/>
              </a:ext>
            </a:extLst>
          </p:cNvPr>
          <p:cNvCxnSpPr>
            <a:cxnSpLocks/>
            <a:stCxn id="10" idx="3"/>
            <a:endCxn id="16" idx="1"/>
          </p:cNvCxnSpPr>
          <p:nvPr/>
        </p:nvCxnSpPr>
        <p:spPr>
          <a:xfrm>
            <a:off x="3409628" y="3433905"/>
            <a:ext cx="2231156"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2DB5DA7-018C-DDE3-A3D6-B4C832562F50}"/>
              </a:ext>
            </a:extLst>
          </p:cNvPr>
          <p:cNvCxnSpPr>
            <a:cxnSpLocks/>
            <a:stCxn id="11" idx="3"/>
            <a:endCxn id="13" idx="1"/>
          </p:cNvCxnSpPr>
          <p:nvPr/>
        </p:nvCxnSpPr>
        <p:spPr>
          <a:xfrm flipV="1">
            <a:off x="3425701" y="2414643"/>
            <a:ext cx="2195537"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D43DAF-EFA2-0CF3-088F-FDA601DC6C49}"/>
              </a:ext>
            </a:extLst>
          </p:cNvPr>
          <p:cNvCxnSpPr>
            <a:cxnSpLocks/>
            <a:stCxn id="12" idx="3"/>
            <a:endCxn id="14" idx="1"/>
          </p:cNvCxnSpPr>
          <p:nvPr/>
        </p:nvCxnSpPr>
        <p:spPr>
          <a:xfrm flipV="1">
            <a:off x="3429174" y="3433905"/>
            <a:ext cx="2192064" cy="2038524"/>
          </a:xfrm>
          <a:prstGeom prst="straightConnector1">
            <a:avLst/>
          </a:prstGeom>
          <a:ln w="28575">
            <a:solidFill>
              <a:srgbClr val="E7151B"/>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405B5CD5-14D2-74A4-89FE-CF7D3D01B99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047325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836712"/>
            <a:ext cx="7886700" cy="720080"/>
          </a:xfrm>
        </p:spPr>
        <p:txBody>
          <a:bodyPr/>
          <a:lstStyle/>
          <a:p>
            <a:r>
              <a:rPr lang="en-GB" b="1" i="1" dirty="0"/>
              <a:t>Pace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8" name="TextBox 7">
            <a:extLst>
              <a:ext uri="{FF2B5EF4-FFF2-40B4-BE49-F238E27FC236}">
                <a16:creationId xmlns:a16="http://schemas.microsoft.com/office/drawing/2014/main" id="{5959ADC7-CE1B-24F6-2911-16915299C80D}"/>
              </a:ext>
            </a:extLst>
          </p:cNvPr>
          <p:cNvSpPr txBox="1"/>
          <p:nvPr/>
        </p:nvSpPr>
        <p:spPr>
          <a:xfrm>
            <a:off x="335310" y="1775217"/>
            <a:ext cx="8496944" cy="646331"/>
          </a:xfrm>
          <a:prstGeom prst="rect">
            <a:avLst/>
          </a:prstGeom>
          <a:solidFill>
            <a:srgbClr val="FCD107">
              <a:alpha val="40000"/>
            </a:srgbClr>
          </a:solidFill>
        </p:spPr>
        <p:txBody>
          <a:bodyPr wrap="square" rtlCol="0">
            <a:spAutoFit/>
          </a:bodyPr>
          <a:lstStyle/>
          <a:p>
            <a:pPr algn="ctr"/>
            <a:r>
              <a:rPr lang="en-GB" b="1" i="1" dirty="0"/>
              <a:t>How might the speed we speak at during our personal interest talk affect how well our audience can understand us?</a:t>
            </a:r>
          </a:p>
        </p:txBody>
      </p:sp>
      <p:pic>
        <p:nvPicPr>
          <p:cNvPr id="10" name="Picture 9">
            <a:extLst>
              <a:ext uri="{FF2B5EF4-FFF2-40B4-BE49-F238E27FC236}">
                <a16:creationId xmlns:a16="http://schemas.microsoft.com/office/drawing/2014/main" id="{BA36B288-A3EC-8CAF-0081-886210918E7E}"/>
              </a:ext>
            </a:extLst>
          </p:cNvPr>
          <p:cNvPicPr>
            <a:picLocks noChangeAspect="1"/>
          </p:cNvPicPr>
          <p:nvPr/>
        </p:nvPicPr>
        <p:blipFill>
          <a:blip r:embed="rId3"/>
          <a:stretch>
            <a:fillRect/>
          </a:stretch>
        </p:blipFill>
        <p:spPr>
          <a:xfrm>
            <a:off x="335310" y="2492896"/>
            <a:ext cx="2736304" cy="998835"/>
          </a:xfrm>
          <a:prstGeom prst="rect">
            <a:avLst/>
          </a:prstGeom>
        </p:spPr>
      </p:pic>
      <p:sp>
        <p:nvSpPr>
          <p:cNvPr id="11" name="TextBox 10">
            <a:extLst>
              <a:ext uri="{FF2B5EF4-FFF2-40B4-BE49-F238E27FC236}">
                <a16:creationId xmlns:a16="http://schemas.microsoft.com/office/drawing/2014/main" id="{5BDFA78B-C581-2CAC-7DD9-5FA5C3D1DA0E}"/>
              </a:ext>
            </a:extLst>
          </p:cNvPr>
          <p:cNvSpPr txBox="1"/>
          <p:nvPr/>
        </p:nvSpPr>
        <p:spPr>
          <a:xfrm>
            <a:off x="3575670" y="2639973"/>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a:t>
            </a:r>
            <a:br>
              <a:rPr lang="en-GB" sz="1400" dirty="0"/>
            </a:br>
            <a:r>
              <a:rPr lang="en-GB" sz="1400" dirty="0"/>
              <a:t/>
            </a:r>
            <a:br>
              <a:rPr lang="en-GB" sz="1400" dirty="0"/>
            </a:br>
            <a:endParaRPr lang="en-GB" sz="1400" dirty="0"/>
          </a:p>
        </p:txBody>
      </p:sp>
      <p:pic>
        <p:nvPicPr>
          <p:cNvPr id="13" name="Picture 12">
            <a:extLst>
              <a:ext uri="{FF2B5EF4-FFF2-40B4-BE49-F238E27FC236}">
                <a16:creationId xmlns:a16="http://schemas.microsoft.com/office/drawing/2014/main" id="{0A02F42F-4983-512A-4471-68E99CE2A5CF}"/>
              </a:ext>
            </a:extLst>
          </p:cNvPr>
          <p:cNvPicPr>
            <a:picLocks noChangeAspect="1"/>
          </p:cNvPicPr>
          <p:nvPr/>
        </p:nvPicPr>
        <p:blipFill>
          <a:blip r:embed="rId4"/>
          <a:stretch>
            <a:fillRect/>
          </a:stretch>
        </p:blipFill>
        <p:spPr>
          <a:xfrm>
            <a:off x="7343349" y="3501008"/>
            <a:ext cx="1488905" cy="1067192"/>
          </a:xfrm>
          <a:prstGeom prst="rect">
            <a:avLst/>
          </a:prstGeom>
        </p:spPr>
      </p:pic>
      <p:sp>
        <p:nvSpPr>
          <p:cNvPr id="14" name="TextBox 13">
            <a:extLst>
              <a:ext uri="{FF2B5EF4-FFF2-40B4-BE49-F238E27FC236}">
                <a16:creationId xmlns:a16="http://schemas.microsoft.com/office/drawing/2014/main" id="{E1529BFE-5961-85D6-0947-C0CD6643EF34}"/>
              </a:ext>
            </a:extLst>
          </p:cNvPr>
          <p:cNvSpPr txBox="1"/>
          <p:nvPr/>
        </p:nvSpPr>
        <p:spPr>
          <a:xfrm>
            <a:off x="347092" y="3642708"/>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a:t>
            </a:r>
            <a:br>
              <a:rPr lang="en-GB" sz="1400" dirty="0"/>
            </a:br>
            <a:r>
              <a:rPr lang="en-GB" sz="1400" dirty="0"/>
              <a:t/>
            </a:r>
            <a:br>
              <a:rPr lang="en-GB" sz="1400" dirty="0"/>
            </a:br>
            <a:endParaRPr lang="en-GB" sz="1400" dirty="0"/>
          </a:p>
        </p:txBody>
      </p:sp>
      <p:pic>
        <p:nvPicPr>
          <p:cNvPr id="16" name="Picture 15">
            <a:extLst>
              <a:ext uri="{FF2B5EF4-FFF2-40B4-BE49-F238E27FC236}">
                <a16:creationId xmlns:a16="http://schemas.microsoft.com/office/drawing/2014/main" id="{FCE9ED69-2B53-9A15-157A-D95B132402D0}"/>
              </a:ext>
            </a:extLst>
          </p:cNvPr>
          <p:cNvPicPr>
            <a:picLocks noChangeAspect="1"/>
          </p:cNvPicPr>
          <p:nvPr/>
        </p:nvPicPr>
        <p:blipFill>
          <a:blip r:embed="rId5"/>
          <a:stretch>
            <a:fillRect/>
          </a:stretch>
        </p:blipFill>
        <p:spPr>
          <a:xfrm>
            <a:off x="5807918" y="3614977"/>
            <a:ext cx="1533525" cy="847725"/>
          </a:xfrm>
          <a:prstGeom prst="rect">
            <a:avLst/>
          </a:prstGeom>
        </p:spPr>
      </p:pic>
      <p:sp>
        <p:nvSpPr>
          <p:cNvPr id="18" name="TextBox 17">
            <a:extLst>
              <a:ext uri="{FF2B5EF4-FFF2-40B4-BE49-F238E27FC236}">
                <a16:creationId xmlns:a16="http://schemas.microsoft.com/office/drawing/2014/main" id="{DC44BA17-AF59-E919-DCB9-CC5869E3D7AF}"/>
              </a:ext>
            </a:extLst>
          </p:cNvPr>
          <p:cNvSpPr txBox="1"/>
          <p:nvPr/>
        </p:nvSpPr>
        <p:spPr>
          <a:xfrm>
            <a:off x="323528" y="1338302"/>
            <a:ext cx="4572000" cy="369332"/>
          </a:xfrm>
          <a:prstGeom prst="rect">
            <a:avLst/>
          </a:prstGeom>
          <a:noFill/>
        </p:spPr>
        <p:txBody>
          <a:bodyPr wrap="square" lIns="91440" tIns="45720" rIns="91440" bIns="45720" anchor="t">
            <a:spAutoFit/>
          </a:bodyPr>
          <a:lstStyle/>
          <a:p>
            <a:r>
              <a:rPr lang="en-GB" b="0" i="1" dirty="0">
                <a:solidFill>
                  <a:srgbClr val="E7151B"/>
                </a:solidFill>
                <a:effectLst/>
                <a:latin typeface="Calibri"/>
                <a:cs typeface="Calibri"/>
              </a:rPr>
              <a:t>The speed at which a person speaks.</a:t>
            </a:r>
          </a:p>
        </p:txBody>
      </p:sp>
      <p:sp>
        <p:nvSpPr>
          <p:cNvPr id="20" name="Rectangle 19">
            <a:extLst>
              <a:ext uri="{FF2B5EF4-FFF2-40B4-BE49-F238E27FC236}">
                <a16:creationId xmlns:a16="http://schemas.microsoft.com/office/drawing/2014/main" id="{B1957849-4E02-6FB0-5EE5-6AE843426A1E}"/>
              </a:ext>
            </a:extLst>
          </p:cNvPr>
          <p:cNvSpPr/>
          <p:nvPr/>
        </p:nvSpPr>
        <p:spPr>
          <a:xfrm>
            <a:off x="358526" y="4645443"/>
            <a:ext cx="8473727" cy="1643460"/>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Challenge questions to consider:</a:t>
            </a:r>
          </a:p>
          <a:p>
            <a:pPr algn="ctr"/>
            <a:endParaRPr lang="en-GB" sz="1400" b="1" i="1" dirty="0"/>
          </a:p>
          <a:p>
            <a:pPr marL="342900" indent="-342900">
              <a:buFont typeface="+mj-lt"/>
              <a:buAutoNum type="arabicPeriod"/>
            </a:pPr>
            <a:r>
              <a:rPr lang="en-GB" sz="1400" dirty="0"/>
              <a:t>How can changing pace help us to emphasise important points?</a:t>
            </a:r>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p>
        </p:txBody>
      </p:sp>
      <p:pic>
        <p:nvPicPr>
          <p:cNvPr id="6" name="Picture 5">
            <a:extLst>
              <a:ext uri="{FF2B5EF4-FFF2-40B4-BE49-F238E27FC236}">
                <a16:creationId xmlns:a16="http://schemas.microsoft.com/office/drawing/2014/main" id="{78085A2A-3477-ED67-25A7-B7E873BD54A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4180473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07164-2D67-E7A7-2169-1E38DC982362}"/>
              </a:ext>
            </a:extLst>
          </p:cNvPr>
          <p:cNvSpPr>
            <a:spLocks noGrp="1"/>
          </p:cNvSpPr>
          <p:nvPr>
            <p:ph type="title"/>
          </p:nvPr>
        </p:nvSpPr>
        <p:spPr>
          <a:xfrm>
            <a:off x="323528" y="836712"/>
            <a:ext cx="7886700" cy="720080"/>
          </a:xfrm>
        </p:spPr>
        <p:txBody>
          <a:bodyPr/>
          <a:lstStyle/>
          <a:p>
            <a:r>
              <a:rPr lang="en-GB" b="1" i="1" dirty="0"/>
              <a:t>Pace</a:t>
            </a:r>
          </a:p>
        </p:txBody>
      </p:sp>
      <p:sp>
        <p:nvSpPr>
          <p:cNvPr id="3" name="Date Placeholder 2">
            <a:extLst>
              <a:ext uri="{FF2B5EF4-FFF2-40B4-BE49-F238E27FC236}">
                <a16:creationId xmlns:a16="http://schemas.microsoft.com/office/drawing/2014/main" id="{C8653679-442D-8A05-4461-F29683B56B50}"/>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AB94BAD-533B-D18D-5EC5-26CA6CF6197F}"/>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36B03DD0-06EC-4FDF-652F-94A8701DD6A9}"/>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8" name="TextBox 7">
            <a:extLst>
              <a:ext uri="{FF2B5EF4-FFF2-40B4-BE49-F238E27FC236}">
                <a16:creationId xmlns:a16="http://schemas.microsoft.com/office/drawing/2014/main" id="{5959ADC7-CE1B-24F6-2911-16915299C80D}"/>
              </a:ext>
            </a:extLst>
          </p:cNvPr>
          <p:cNvSpPr txBox="1"/>
          <p:nvPr/>
        </p:nvSpPr>
        <p:spPr>
          <a:xfrm>
            <a:off x="335310" y="1775217"/>
            <a:ext cx="8496944" cy="646331"/>
          </a:xfrm>
          <a:prstGeom prst="rect">
            <a:avLst/>
          </a:prstGeom>
          <a:solidFill>
            <a:srgbClr val="FCD107">
              <a:alpha val="40000"/>
            </a:srgbClr>
          </a:solidFill>
        </p:spPr>
        <p:txBody>
          <a:bodyPr wrap="square" rtlCol="0">
            <a:spAutoFit/>
          </a:bodyPr>
          <a:lstStyle/>
          <a:p>
            <a:pPr algn="ctr"/>
            <a:r>
              <a:rPr lang="en-GB" b="1" i="1" dirty="0"/>
              <a:t>How might the speed we speak at during our personal interest talk affect how well our audience can understand us?</a:t>
            </a:r>
          </a:p>
        </p:txBody>
      </p:sp>
      <p:pic>
        <p:nvPicPr>
          <p:cNvPr id="10" name="Picture 9">
            <a:extLst>
              <a:ext uri="{FF2B5EF4-FFF2-40B4-BE49-F238E27FC236}">
                <a16:creationId xmlns:a16="http://schemas.microsoft.com/office/drawing/2014/main" id="{BA36B288-A3EC-8CAF-0081-886210918E7E}"/>
              </a:ext>
            </a:extLst>
          </p:cNvPr>
          <p:cNvPicPr>
            <a:picLocks noChangeAspect="1"/>
          </p:cNvPicPr>
          <p:nvPr/>
        </p:nvPicPr>
        <p:blipFill>
          <a:blip r:embed="rId3"/>
          <a:stretch>
            <a:fillRect/>
          </a:stretch>
        </p:blipFill>
        <p:spPr>
          <a:xfrm>
            <a:off x="335310" y="2492896"/>
            <a:ext cx="2736304" cy="998835"/>
          </a:xfrm>
          <a:prstGeom prst="rect">
            <a:avLst/>
          </a:prstGeom>
        </p:spPr>
      </p:pic>
      <p:sp>
        <p:nvSpPr>
          <p:cNvPr id="11" name="TextBox 10">
            <a:extLst>
              <a:ext uri="{FF2B5EF4-FFF2-40B4-BE49-F238E27FC236}">
                <a16:creationId xmlns:a16="http://schemas.microsoft.com/office/drawing/2014/main" id="{5BDFA78B-C581-2CAC-7DD9-5FA5C3D1DA0E}"/>
              </a:ext>
            </a:extLst>
          </p:cNvPr>
          <p:cNvSpPr txBox="1"/>
          <p:nvPr/>
        </p:nvSpPr>
        <p:spPr>
          <a:xfrm>
            <a:off x="3575670" y="2639973"/>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 </a:t>
            </a:r>
            <a:r>
              <a:rPr lang="en-GB" sz="1400" i="1" dirty="0">
                <a:solidFill>
                  <a:srgbClr val="E7151B"/>
                </a:solidFill>
              </a:rPr>
              <a:t>it can be difficult for the audience to understand what we are saying. This can result in the audience missing important information or becoming disengaged from the talk.</a:t>
            </a:r>
          </a:p>
        </p:txBody>
      </p:sp>
      <p:pic>
        <p:nvPicPr>
          <p:cNvPr id="13" name="Picture 12">
            <a:extLst>
              <a:ext uri="{FF2B5EF4-FFF2-40B4-BE49-F238E27FC236}">
                <a16:creationId xmlns:a16="http://schemas.microsoft.com/office/drawing/2014/main" id="{0A02F42F-4983-512A-4471-68E99CE2A5CF}"/>
              </a:ext>
            </a:extLst>
          </p:cNvPr>
          <p:cNvPicPr>
            <a:picLocks noChangeAspect="1"/>
          </p:cNvPicPr>
          <p:nvPr/>
        </p:nvPicPr>
        <p:blipFill>
          <a:blip r:embed="rId4"/>
          <a:stretch>
            <a:fillRect/>
          </a:stretch>
        </p:blipFill>
        <p:spPr>
          <a:xfrm>
            <a:off x="7343349" y="3501008"/>
            <a:ext cx="1488905" cy="1067192"/>
          </a:xfrm>
          <a:prstGeom prst="rect">
            <a:avLst/>
          </a:prstGeom>
        </p:spPr>
      </p:pic>
      <p:sp>
        <p:nvSpPr>
          <p:cNvPr id="14" name="TextBox 13">
            <a:extLst>
              <a:ext uri="{FF2B5EF4-FFF2-40B4-BE49-F238E27FC236}">
                <a16:creationId xmlns:a16="http://schemas.microsoft.com/office/drawing/2014/main" id="{E1529BFE-5961-85D6-0947-C0CD6643EF34}"/>
              </a:ext>
            </a:extLst>
          </p:cNvPr>
          <p:cNvSpPr txBox="1"/>
          <p:nvPr/>
        </p:nvSpPr>
        <p:spPr>
          <a:xfrm>
            <a:off x="347092" y="3642708"/>
            <a:ext cx="525658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 </a:t>
            </a:r>
            <a:r>
              <a:rPr lang="en-GB" sz="1400" i="1" dirty="0">
                <a:solidFill>
                  <a:srgbClr val="E7151B"/>
                </a:solidFill>
              </a:rPr>
              <a:t>it can be difficult for the audience to follow the content of our talk, leading to confusion or misunderstanding. It can also make the audience lose interest and tune out.</a:t>
            </a:r>
          </a:p>
        </p:txBody>
      </p:sp>
      <p:pic>
        <p:nvPicPr>
          <p:cNvPr id="16" name="Picture 15">
            <a:extLst>
              <a:ext uri="{FF2B5EF4-FFF2-40B4-BE49-F238E27FC236}">
                <a16:creationId xmlns:a16="http://schemas.microsoft.com/office/drawing/2014/main" id="{FCE9ED69-2B53-9A15-157A-D95B132402D0}"/>
              </a:ext>
            </a:extLst>
          </p:cNvPr>
          <p:cNvPicPr>
            <a:picLocks noChangeAspect="1"/>
          </p:cNvPicPr>
          <p:nvPr/>
        </p:nvPicPr>
        <p:blipFill>
          <a:blip r:embed="rId5"/>
          <a:stretch>
            <a:fillRect/>
          </a:stretch>
        </p:blipFill>
        <p:spPr>
          <a:xfrm>
            <a:off x="5807918" y="3614977"/>
            <a:ext cx="1533525" cy="847725"/>
          </a:xfrm>
          <a:prstGeom prst="rect">
            <a:avLst/>
          </a:prstGeom>
        </p:spPr>
      </p:pic>
      <p:sp>
        <p:nvSpPr>
          <p:cNvPr id="18" name="TextBox 17">
            <a:extLst>
              <a:ext uri="{FF2B5EF4-FFF2-40B4-BE49-F238E27FC236}">
                <a16:creationId xmlns:a16="http://schemas.microsoft.com/office/drawing/2014/main" id="{DC44BA17-AF59-E919-DCB9-CC5869E3D7AF}"/>
              </a:ext>
            </a:extLst>
          </p:cNvPr>
          <p:cNvSpPr txBox="1"/>
          <p:nvPr/>
        </p:nvSpPr>
        <p:spPr>
          <a:xfrm>
            <a:off x="323528" y="1338302"/>
            <a:ext cx="4572000" cy="369332"/>
          </a:xfrm>
          <a:prstGeom prst="rect">
            <a:avLst/>
          </a:prstGeom>
          <a:noFill/>
        </p:spPr>
        <p:txBody>
          <a:bodyPr wrap="square" lIns="91440" tIns="45720" rIns="91440" bIns="45720" anchor="t">
            <a:spAutoFit/>
          </a:bodyPr>
          <a:lstStyle/>
          <a:p>
            <a:r>
              <a:rPr lang="en-GB" b="0" i="1" dirty="0">
                <a:solidFill>
                  <a:srgbClr val="E7151B"/>
                </a:solidFill>
                <a:effectLst/>
                <a:latin typeface="Calibri"/>
                <a:cs typeface="Calibri"/>
              </a:rPr>
              <a:t>The speed at which a person speaks.</a:t>
            </a:r>
          </a:p>
        </p:txBody>
      </p:sp>
      <p:sp>
        <p:nvSpPr>
          <p:cNvPr id="20" name="Rectangle 19">
            <a:extLst>
              <a:ext uri="{FF2B5EF4-FFF2-40B4-BE49-F238E27FC236}">
                <a16:creationId xmlns:a16="http://schemas.microsoft.com/office/drawing/2014/main" id="{B1957849-4E02-6FB0-5EE5-6AE843426A1E}"/>
              </a:ext>
            </a:extLst>
          </p:cNvPr>
          <p:cNvSpPr/>
          <p:nvPr/>
        </p:nvSpPr>
        <p:spPr>
          <a:xfrm>
            <a:off x="358526" y="4645443"/>
            <a:ext cx="8473727" cy="1643460"/>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spcAft>
                <a:spcPts val="600"/>
              </a:spcAft>
            </a:pPr>
            <a:r>
              <a:rPr lang="en-GB" sz="1400" b="1" i="1" dirty="0"/>
              <a:t>Challenge questions to consider:</a:t>
            </a:r>
          </a:p>
          <a:p>
            <a:pPr marL="342900" indent="-342900">
              <a:buFont typeface="+mj-lt"/>
              <a:buAutoNum type="arabicPeriod"/>
            </a:pPr>
            <a:r>
              <a:rPr lang="en-GB" sz="1400" dirty="0"/>
              <a:t>How can changing pace help us to emphasise important points?</a:t>
            </a:r>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p>
        </p:txBody>
      </p:sp>
      <p:pic>
        <p:nvPicPr>
          <p:cNvPr id="6" name="Picture 5">
            <a:extLst>
              <a:ext uri="{FF2B5EF4-FFF2-40B4-BE49-F238E27FC236}">
                <a16:creationId xmlns:a16="http://schemas.microsoft.com/office/drawing/2014/main" id="{8559C836-6BBC-E91E-BCA0-877A35FC019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184120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FC9B5-8289-E128-2716-D84D158AD236}"/>
              </a:ext>
            </a:extLst>
          </p:cNvPr>
          <p:cNvSpPr>
            <a:spLocks noGrp="1"/>
          </p:cNvSpPr>
          <p:nvPr>
            <p:ph type="title"/>
          </p:nvPr>
        </p:nvSpPr>
        <p:spPr>
          <a:xfrm>
            <a:off x="323528" y="1123108"/>
            <a:ext cx="7886700" cy="576064"/>
          </a:xfrm>
        </p:spPr>
        <p:txBody>
          <a:bodyPr/>
          <a:lstStyle/>
          <a:p>
            <a:r>
              <a:rPr lang="en-GB" b="1" i="1" dirty="0"/>
              <a:t>Pace and pause</a:t>
            </a:r>
          </a:p>
        </p:txBody>
      </p:sp>
      <p:sp>
        <p:nvSpPr>
          <p:cNvPr id="3" name="Date Placeholder 2">
            <a:extLst>
              <a:ext uri="{FF2B5EF4-FFF2-40B4-BE49-F238E27FC236}">
                <a16:creationId xmlns:a16="http://schemas.microsoft.com/office/drawing/2014/main" id="{E2406D64-1AFA-5638-6D45-58ECC5B05782}"/>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0F5D9CE0-E750-8175-CEC5-7EF22ECAB02C}"/>
              </a:ext>
            </a:extLst>
          </p:cNvPr>
          <p:cNvSpPr>
            <a:spLocks noGrp="1"/>
          </p:cNvSpPr>
          <p:nvPr>
            <p:ph type="ftr" sz="quarter" idx="11"/>
          </p:nvPr>
        </p:nvSpPr>
        <p:spPr/>
        <p:txBody>
          <a:bodyPr/>
          <a:lstStyle/>
          <a:p>
            <a:r>
              <a:rPr lang="en-US" dirty="0" smtClean="0"/>
              <a:t>ESB-RES-C174 </a:t>
            </a:r>
          </a:p>
          <a:p>
            <a:r>
              <a:rPr lang="en-US" dirty="0" smtClean="0"/>
              <a:t>L1G2-Speech to Connect-1.5-PPT-Delivery your talk p1</a:t>
            </a:r>
            <a:endParaRPr lang="en-GB" dirty="0"/>
          </a:p>
        </p:txBody>
      </p:sp>
      <p:sp>
        <p:nvSpPr>
          <p:cNvPr id="5" name="Slide Number Placeholder 4">
            <a:extLst>
              <a:ext uri="{FF2B5EF4-FFF2-40B4-BE49-F238E27FC236}">
                <a16:creationId xmlns:a16="http://schemas.microsoft.com/office/drawing/2014/main" id="{2A0BE4D5-7354-9575-FA26-02CD47786177}"/>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9" name="Picture 8">
            <a:extLst>
              <a:ext uri="{FF2B5EF4-FFF2-40B4-BE49-F238E27FC236}">
                <a16:creationId xmlns:a16="http://schemas.microsoft.com/office/drawing/2014/main" id="{80C379BF-C071-3D27-0D3A-ADD712C25E2C}"/>
              </a:ext>
            </a:extLst>
          </p:cNvPr>
          <p:cNvPicPr>
            <a:picLocks noChangeAspect="1"/>
          </p:cNvPicPr>
          <p:nvPr/>
        </p:nvPicPr>
        <p:blipFill>
          <a:blip r:embed="rId2"/>
          <a:stretch>
            <a:fillRect/>
          </a:stretch>
        </p:blipFill>
        <p:spPr>
          <a:xfrm>
            <a:off x="7339828" y="2729597"/>
            <a:ext cx="1333500" cy="1790700"/>
          </a:xfrm>
          <a:prstGeom prst="rect">
            <a:avLst/>
          </a:prstGeom>
        </p:spPr>
      </p:pic>
      <p:pic>
        <p:nvPicPr>
          <p:cNvPr id="11" name="Picture 10">
            <a:extLst>
              <a:ext uri="{FF2B5EF4-FFF2-40B4-BE49-F238E27FC236}">
                <a16:creationId xmlns:a16="http://schemas.microsoft.com/office/drawing/2014/main" id="{15A5D759-4508-263B-E25E-B412BB8B15A8}"/>
              </a:ext>
            </a:extLst>
          </p:cNvPr>
          <p:cNvPicPr>
            <a:picLocks noChangeAspect="1"/>
          </p:cNvPicPr>
          <p:nvPr/>
        </p:nvPicPr>
        <p:blipFill>
          <a:blip r:embed="rId3"/>
          <a:stretch>
            <a:fillRect/>
          </a:stretch>
        </p:blipFill>
        <p:spPr>
          <a:xfrm>
            <a:off x="6948264" y="1152723"/>
            <a:ext cx="1725064" cy="1352077"/>
          </a:xfrm>
          <a:prstGeom prst="rect">
            <a:avLst/>
          </a:prstGeom>
        </p:spPr>
      </p:pic>
      <p:pic>
        <p:nvPicPr>
          <p:cNvPr id="7" name="Picture 6">
            <a:extLst>
              <a:ext uri="{FF2B5EF4-FFF2-40B4-BE49-F238E27FC236}">
                <a16:creationId xmlns:a16="http://schemas.microsoft.com/office/drawing/2014/main" id="{97C0F352-3CC3-1143-32A5-A7C73C7470A0}"/>
              </a:ext>
            </a:extLst>
          </p:cNvPr>
          <p:cNvPicPr>
            <a:picLocks noChangeAspect="1"/>
          </p:cNvPicPr>
          <p:nvPr/>
        </p:nvPicPr>
        <p:blipFill>
          <a:blip r:embed="rId4"/>
          <a:stretch>
            <a:fillRect/>
          </a:stretch>
        </p:blipFill>
        <p:spPr>
          <a:xfrm>
            <a:off x="7292075" y="4777143"/>
            <a:ext cx="1352550" cy="1171575"/>
          </a:xfrm>
          <a:prstGeom prst="rect">
            <a:avLst/>
          </a:prstGeom>
        </p:spPr>
      </p:pic>
      <p:sp>
        <p:nvSpPr>
          <p:cNvPr id="10" name="TextBox 9">
            <a:extLst>
              <a:ext uri="{FF2B5EF4-FFF2-40B4-BE49-F238E27FC236}">
                <a16:creationId xmlns:a16="http://schemas.microsoft.com/office/drawing/2014/main" id="{84B5F5E4-C319-4453-3E44-D6610C80FEED}"/>
              </a:ext>
            </a:extLst>
          </p:cNvPr>
          <p:cNvSpPr txBox="1"/>
          <p:nvPr/>
        </p:nvSpPr>
        <p:spPr>
          <a:xfrm>
            <a:off x="395536" y="1711342"/>
            <a:ext cx="6480720" cy="4401205"/>
          </a:xfrm>
          <a:prstGeom prst="rect">
            <a:avLst/>
          </a:prstGeom>
          <a:noFill/>
        </p:spPr>
        <p:txBody>
          <a:bodyPr wrap="square">
            <a:spAutoFit/>
          </a:bodyPr>
          <a:lstStyle/>
          <a:p>
            <a:pPr marL="228600" indent="-228600">
              <a:buFont typeface="+mj-lt"/>
              <a:buAutoNum type="arabicPeriod"/>
            </a:pPr>
            <a:r>
              <a:rPr lang="en-GB" sz="1400" b="0" i="0" dirty="0">
                <a:effectLst/>
              </a:rPr>
              <a:t>Divide the class into pairs, with one person designated as the speaker and the other as the pace controller.</a:t>
            </a:r>
          </a:p>
          <a:p>
            <a:pPr marL="228600" indent="-228600">
              <a:buFont typeface="+mj-lt"/>
              <a:buAutoNum type="arabicPeriod"/>
            </a:pPr>
            <a:endParaRPr lang="en-GB" sz="1400" b="0" i="0" dirty="0">
              <a:effectLst/>
            </a:endParaRPr>
          </a:p>
          <a:p>
            <a:pPr marL="228600" indent="-228600">
              <a:buFont typeface="+mj-lt"/>
              <a:buAutoNum type="arabicPeriod"/>
            </a:pPr>
            <a:r>
              <a:rPr lang="en-GB" sz="1400" b="0" i="0" dirty="0">
                <a:effectLst/>
              </a:rPr>
              <a:t>The speaker will choose a topic to talk about for 1-2 minutes while the pace controller selects a number card from a deck of cards (ranging from 1-5).</a:t>
            </a:r>
          </a:p>
          <a:p>
            <a:pPr marL="228600" indent="-228600">
              <a:buFont typeface="+mj-lt"/>
              <a:buAutoNum type="arabicPeriod"/>
            </a:pPr>
            <a:endParaRPr lang="en-GB" sz="1400" b="0" i="0" dirty="0">
              <a:effectLst/>
            </a:endParaRPr>
          </a:p>
          <a:p>
            <a:pPr marL="228600" indent="-228600">
              <a:buFont typeface="+mj-lt"/>
              <a:buAutoNum type="arabicPeriod"/>
            </a:pPr>
            <a:r>
              <a:rPr lang="en-GB" sz="1400" b="0" i="0" dirty="0">
                <a:effectLst/>
              </a:rPr>
              <a:t>The number card selected by the pace controller will indicate the pace the speaker needs to follow. For example, if the pace controller chooses a card with the number 1, the speaker needs to speak at a slow pace with frequent pauses. If the pace controller chooses a card with the number 5, the speaker needs to speak at a fast pace with minimal pauses.</a:t>
            </a:r>
          </a:p>
          <a:p>
            <a:pPr marL="228600" indent="-228600">
              <a:buFont typeface="+mj-lt"/>
              <a:buAutoNum type="arabicPeriod"/>
            </a:pPr>
            <a:endParaRPr lang="en-GB" sz="1400" dirty="0"/>
          </a:p>
          <a:p>
            <a:pPr marL="228600" indent="-228600">
              <a:buFont typeface="+mj-lt"/>
              <a:buAutoNum type="arabicPeriod"/>
            </a:pPr>
            <a:r>
              <a:rPr lang="en-GB" sz="1400" b="0" i="0" dirty="0">
                <a:effectLst/>
              </a:rPr>
              <a:t>The pace controller also has the option to make the speaker pause and restart, usin</a:t>
            </a:r>
            <a:r>
              <a:rPr lang="en-GB" sz="1400" dirty="0"/>
              <a:t>g the ‘pause’ and ‘play’ cards. </a:t>
            </a:r>
            <a:endParaRPr lang="en-GB" sz="1400" b="0" i="0" dirty="0">
              <a:effectLst/>
            </a:endParaRPr>
          </a:p>
          <a:p>
            <a:pPr marL="228600" indent="-228600">
              <a:buFont typeface="+mj-lt"/>
              <a:buAutoNum type="arabicPeriod"/>
            </a:pPr>
            <a:endParaRPr lang="en-GB" sz="1400" b="0" i="0" dirty="0">
              <a:effectLst/>
            </a:endParaRPr>
          </a:p>
          <a:p>
            <a:pPr marL="228600" indent="-228600">
              <a:buFont typeface="+mj-lt"/>
              <a:buAutoNum type="arabicPeriod"/>
            </a:pPr>
            <a:r>
              <a:rPr lang="en-GB" sz="1400" b="0" i="0" dirty="0">
                <a:effectLst/>
              </a:rPr>
              <a:t>The speaker needs to adjust their pace according to the number card selected by the pace controller while still maintaining coherence and clarity in their speech.</a:t>
            </a:r>
          </a:p>
          <a:p>
            <a:pPr marL="228600" indent="-228600">
              <a:buFont typeface="+mj-lt"/>
              <a:buAutoNum type="arabicPeriod"/>
            </a:pPr>
            <a:endParaRPr lang="en-GB" sz="1400" b="0" i="0" dirty="0">
              <a:effectLst/>
            </a:endParaRPr>
          </a:p>
          <a:p>
            <a:pPr marL="228600" indent="-228600">
              <a:buFont typeface="+mj-lt"/>
              <a:buAutoNum type="arabicPeriod"/>
            </a:pPr>
            <a:r>
              <a:rPr lang="en-GB" sz="1400" b="0" i="0" dirty="0">
                <a:effectLst/>
              </a:rPr>
              <a:t>After the speaker has finished their talk, the pairs can switch roles and play the game again</a:t>
            </a:r>
            <a:r>
              <a:rPr lang="en-GB" sz="1200" b="0" i="0" dirty="0">
                <a:effectLst/>
              </a:rPr>
              <a:t>.</a:t>
            </a:r>
          </a:p>
        </p:txBody>
      </p:sp>
      <p:pic>
        <p:nvPicPr>
          <p:cNvPr id="6" name="Picture 5">
            <a:extLst>
              <a:ext uri="{FF2B5EF4-FFF2-40B4-BE49-F238E27FC236}">
                <a16:creationId xmlns:a16="http://schemas.microsoft.com/office/drawing/2014/main" id="{24D5FB19-FB10-0DBE-0A7E-1AE49BEDB712}"/>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870760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6" ma:contentTypeDescription="Create a new document." ma:contentTypeScope="" ma:versionID="5e686ac674beeedb52dfa5ceb0283139">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80d375d4e811b928badf1168cf02ca5c"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2C27C5-670C-4140-A162-1586548495B2}">
  <ds:schemaRefs>
    <ds:schemaRef ds:uri="010c06fb-adfb-4972-b43b-36d810ddac6c"/>
    <ds:schemaRef ds:uri="http://purl.org/dc/elements/1.1/"/>
    <ds:schemaRef ds:uri="http://purl.org/dc/terms/"/>
    <ds:schemaRef ds:uri="http://purl.org/dc/dcmitype/"/>
    <ds:schemaRef ds:uri="http://www.w3.org/XML/1998/namespace"/>
    <ds:schemaRef ds:uri="http://schemas.microsoft.com/office/2006/documentManagement/types"/>
    <ds:schemaRef ds:uri="0e08f774-c844-414b-8174-1931542ea424"/>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B4DDDB9E-E40F-465A-8BFE-8DD7FF402319}"/>
</file>

<file path=customXml/itemProps3.xml><?xml version="1.0" encoding="utf-8"?>
<ds:datastoreItem xmlns:ds="http://schemas.openxmlformats.org/officeDocument/2006/customXml" ds:itemID="{5E222B67-9374-4945-9784-BED91472CF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3028</TotalTime>
  <Words>3814</Words>
  <Application>Microsoft Office PowerPoint</Application>
  <PresentationFormat>On-screen Show (4:3)</PresentationFormat>
  <Paragraphs>377</Paragraphs>
  <Slides>26</Slides>
  <Notes>9</Notes>
  <HiddenSlides>0</HiddenSlides>
  <MMClips>2</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Calibri</vt:lpstr>
      <vt:lpstr>Calibri Light</vt:lpstr>
      <vt:lpstr>Söhne</vt:lpstr>
      <vt:lpstr>Times New Roman</vt:lpstr>
      <vt:lpstr>Office Theme</vt:lpstr>
      <vt:lpstr>Custom Design</vt:lpstr>
      <vt:lpstr>PowerPoint Presentation</vt:lpstr>
      <vt:lpstr>Relevant Grade Descriptors</vt:lpstr>
      <vt:lpstr>Speaking audibly, clearly, and without rushing</vt:lpstr>
      <vt:lpstr>Speaking audibly, clearly, and without rushing</vt:lpstr>
      <vt:lpstr>What do we mean by ‘pace, pitch, tone, and pause’?</vt:lpstr>
      <vt:lpstr>What do we mean by ‘pace, pitch, tone, and pause’?</vt:lpstr>
      <vt:lpstr>Pace</vt:lpstr>
      <vt:lpstr>Pace</vt:lpstr>
      <vt:lpstr>Pace and pause</vt:lpstr>
      <vt:lpstr>Pace and pause game cards</vt:lpstr>
      <vt:lpstr>Pitch and tone</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Higher or lower?</vt:lpstr>
      <vt:lpstr>Tone</vt:lpstr>
      <vt:lpstr>How does this apply to a talk?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114</cp:revision>
  <dcterms:created xsi:type="dcterms:W3CDTF">2014-08-12T18:49:29Z</dcterms:created>
  <dcterms:modified xsi:type="dcterms:W3CDTF">2024-01-30T11:02:18Z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7100</vt:r8>
  </property>
  <property fmtid="{D5CDD505-2E9C-101B-9397-08002B2CF9AE}" pid="4" name="MediaServiceImageTags">
    <vt:lpwstr/>
  </property>
</Properties>
</file>